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0"/>
  </p:notesMasterIdLst>
  <p:handoutMasterIdLst>
    <p:handoutMasterId r:id="rId21"/>
  </p:handoutMasterIdLst>
  <p:sldIdLst>
    <p:sldId id="256" r:id="rId5"/>
    <p:sldId id="258" r:id="rId6"/>
    <p:sldId id="262" r:id="rId7"/>
    <p:sldId id="260" r:id="rId8"/>
    <p:sldId id="276" r:id="rId9"/>
    <p:sldId id="274" r:id="rId10"/>
    <p:sldId id="263" r:id="rId11"/>
    <p:sldId id="265" r:id="rId12"/>
    <p:sldId id="266" r:id="rId13"/>
    <p:sldId id="267" r:id="rId14"/>
    <p:sldId id="272" r:id="rId15"/>
    <p:sldId id="273" r:id="rId16"/>
    <p:sldId id="277" r:id="rId17"/>
    <p:sldId id="271" r:id="rId18"/>
    <p:sldId id="275" r:id="rId19"/>
  </p:sldIdLst>
  <p:sldSz cx="9144000" cy="6858000" type="screen4x3"/>
  <p:notesSz cx="6858000" cy="9144000"/>
  <p:defaultTextStyle>
    <a:defPPr>
      <a:defRPr lang="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704" autoAdjust="0"/>
  </p:normalViewPr>
  <p:slideViewPr>
    <p:cSldViewPr snapToGrid="0" showGuides="1">
      <p:cViewPr varScale="1">
        <p:scale>
          <a:sx n="61" d="100"/>
          <a:sy n="61" d="100"/>
        </p:scale>
        <p:origin x="53" y="221"/>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08.04.2023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4/8/2023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
              <a:t>Textmasterformat bearbeiten</a:t>
            </a:r>
          </a:p>
          <a:p>
            <a:pPr lvl="1"/>
            <a:r>
              <a:rPr lang="ar"/>
              <a:t>زويت ابيني</a:t>
            </a:r>
          </a:p>
          <a:p>
            <a:pPr lvl="2"/>
            <a:r>
              <a:rPr lang="ar"/>
              <a:t>دريت إبيني</a:t>
            </a:r>
          </a:p>
          <a:p>
            <a:pPr lvl="3"/>
            <a:r>
              <a:rPr lang="ar"/>
              <a:t>فيرتي إبيني</a:t>
            </a:r>
          </a:p>
          <a:p>
            <a:pPr lvl="4"/>
            <a:r>
              <a:rPr lang="ar"/>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t>8</a:t>
            </a:fld>
            <a:endParaRPr lang="en-US"/>
          </a:p>
        </p:txBody>
      </p:sp>
    </p:spTree>
    <p:extLst>
      <p:ext uri="{BB962C8B-B14F-4D97-AF65-F5344CB8AC3E}">
        <p14:creationId xmlns:p14="http://schemas.microsoft.com/office/powerpoint/2010/main" val="1714524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12</a:t>
            </a:fld>
            <a:endParaRPr lang="en-US"/>
          </a:p>
        </p:txBody>
      </p:sp>
    </p:spTree>
    <p:extLst>
      <p:ext uri="{BB962C8B-B14F-4D97-AF65-F5344CB8AC3E}">
        <p14:creationId xmlns:p14="http://schemas.microsoft.com/office/powerpoint/2010/main" val="256734227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pic>
        <p:nvPicPr>
          <p:cNvPr id="8" name="Picture 7"/>
          <p:cNvPicPr>
            <a:picLocks noChangeAspect="1"/>
          </p:cNvPicPr>
          <p:nvPr userDrawn="1"/>
        </p:nvPicPr>
        <p:blipFill>
          <a:blip r:embed="rId4"/>
          <a:stretch>
            <a:fillRect/>
          </a:stretch>
        </p:blipFill>
        <p:spPr>
          <a:xfrm>
            <a:off x="8210937" y="2218931"/>
            <a:ext cx="771322" cy="284171"/>
          </a:xfrm>
          <a:prstGeom prst="rect">
            <a:avLst/>
          </a:prstGeom>
        </p:spPr>
      </p:pic>
      <p:pic>
        <p:nvPicPr>
          <p:cNvPr id="11" name="Picture 10"/>
          <p:cNvPicPr>
            <a:picLocks noChangeAspect="1"/>
          </p:cNvPicPr>
          <p:nvPr userDrawn="1"/>
        </p:nvPicPr>
        <p:blipFill>
          <a:blip r:embed="rId5"/>
          <a:stretch>
            <a:fillRect/>
          </a:stretch>
        </p:blipFill>
        <p:spPr>
          <a:xfrm>
            <a:off x="8623662" y="2774600"/>
            <a:ext cx="358597" cy="412725"/>
          </a:xfrm>
          <a:prstGeom prst="rect">
            <a:avLst/>
          </a:prstGeom>
        </p:spPr>
      </p:pic>
      <p:pic>
        <p:nvPicPr>
          <p:cNvPr id="12" name="Picture 11"/>
          <p:cNvPicPr>
            <a:picLocks noChangeAspect="1"/>
          </p:cNvPicPr>
          <p:nvPr userDrawn="1"/>
        </p:nvPicPr>
        <p:blipFill>
          <a:blip r:embed="rId6"/>
          <a:stretch>
            <a:fillRect/>
          </a:stretch>
        </p:blipFill>
        <p:spPr>
          <a:xfrm>
            <a:off x="8596598" y="3453359"/>
            <a:ext cx="385661" cy="392427"/>
          </a:xfrm>
          <a:prstGeom prst="rect">
            <a:avLst/>
          </a:prstGeom>
        </p:spPr>
      </p:pic>
      <p:pic>
        <p:nvPicPr>
          <p:cNvPr id="13" name="Picture 12"/>
          <p:cNvPicPr>
            <a:picLocks noChangeAspect="1"/>
          </p:cNvPicPr>
          <p:nvPr userDrawn="1"/>
        </p:nvPicPr>
        <p:blipFill>
          <a:blip r:embed="rId7"/>
          <a:stretch>
            <a:fillRect/>
          </a:stretch>
        </p:blipFill>
        <p:spPr>
          <a:xfrm>
            <a:off x="8549236" y="4111820"/>
            <a:ext cx="433023" cy="419491"/>
          </a:xfrm>
          <a:prstGeom prst="rect">
            <a:avLst/>
          </a:prstGeom>
        </p:spPr>
      </p:pic>
      <p:pic>
        <p:nvPicPr>
          <p:cNvPr id="14" name="Picture 13"/>
          <p:cNvPicPr>
            <a:picLocks noChangeAspect="1"/>
          </p:cNvPicPr>
          <p:nvPr userDrawn="1"/>
        </p:nvPicPr>
        <p:blipFill>
          <a:blip r:embed="rId8"/>
          <a:stretch>
            <a:fillRect/>
          </a:stretch>
        </p:blipFill>
        <p:spPr>
          <a:xfrm>
            <a:off x="8515406" y="4797345"/>
            <a:ext cx="466853" cy="365363"/>
          </a:xfrm>
          <a:prstGeom prst="rect">
            <a:avLst/>
          </a:prstGeom>
        </p:spPr>
      </p:pic>
      <p:pic>
        <p:nvPicPr>
          <p:cNvPr id="15" name="Picture 14"/>
          <p:cNvPicPr>
            <a:picLocks noChangeAspect="1"/>
          </p:cNvPicPr>
          <p:nvPr userDrawn="1"/>
        </p:nvPicPr>
        <p:blipFill>
          <a:blip r:embed="rId9"/>
          <a:stretch>
            <a:fillRect/>
          </a:stretch>
        </p:blipFill>
        <p:spPr>
          <a:xfrm>
            <a:off x="8007957" y="1702556"/>
            <a:ext cx="974302" cy="250341"/>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18" name="Picture 17"/>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a:t>H.1.2 – HEAT ISLAND EFFECT</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a:t>H.1.2 – HEAT ISLAND EFFECT</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5479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H.1.2 – HEAT ISLAND EFFECT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25508246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ar" sz="2000" b="1" dirty="0">
                <a:solidFill>
                  <a:schemeClr val="tx1">
                    <a:lumMod val="50000"/>
                    <a:lumOff val="50000"/>
                  </a:schemeClr>
                </a:solidFill>
              </a:rPr>
              <a:t>H.1.2 - تأثير الجزيرة الحرارية</a:t>
            </a:r>
            <a:endParaRPr lang="en-US" dirty="0"/>
          </a:p>
        </p:txBody>
      </p:sp>
      <p:sp>
        <p:nvSpPr>
          <p:cNvPr id="3" name="Textplatzhalter 2"/>
          <p:cNvSpPr>
            <a:spLocks noGrp="1"/>
          </p:cNvSpPr>
          <p:nvPr>
            <p:ph type="body" idx="1"/>
          </p:nvPr>
        </p:nvSpPr>
        <p:spPr>
          <a:xfrm>
            <a:off x="457200" y="1019910"/>
            <a:ext cx="8229600" cy="4932483"/>
          </a:xfrm>
          <a:prstGeom prst="rect">
            <a:avLst/>
          </a:prstGeom>
        </p:spPr>
        <p:txBody>
          <a:bodyPr vert="horz" lIns="91440" tIns="45720" rIns="91440" bIns="45720" rtlCol="0">
            <a:normAutofit/>
          </a:bodyPr>
          <a:lstStyle/>
          <a:p>
            <a:pPr lvl="0"/>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ar" sz="1200" dirty="0"/>
              <a:t>وحدة التدريب 3 </a:t>
            </a:r>
            <a:br>
              <a:rPr lang="it-IT" sz="1200" dirty="0"/>
            </a:br>
            <a:r>
              <a:rPr lang="ar" sz="1200" dirty="0"/>
              <a:t>معايير تقييم SBTOOL - مقياس البناء</a:t>
            </a:r>
            <a:endParaRPr lang="it-IT" dirty="0"/>
          </a:p>
        </p:txBody>
      </p:sp>
      <p:pic>
        <p:nvPicPr>
          <p:cNvPr id="10" name="Imatge 14"/>
          <p:cNvPicPr/>
          <p:nvPr userDrawn="1"/>
        </p:nvPicPr>
        <p:blipFill>
          <a:blip r:embed="rId6"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نظام تدريب المدن المتوسطة المستدامة</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7" y="6548732"/>
            <a:ext cx="615462" cy="365125"/>
          </a:xfrm>
          <a:prstGeom prst="rect">
            <a:avLst/>
          </a:prstGeom>
        </p:spPr>
        <p:txBody>
          <a:bodyPr vert="horz" lIns="91440" tIns="45720" rIns="91440" bIns="45720" rtlCol="0" anchor="ctr"/>
          <a:lstStyle>
            <a:lvl1pPr algn="r">
              <a:defRPr sz="1200">
                <a:solidFill>
                  <a:schemeClr val="bg1"/>
                </a:solidFill>
              </a:defRPr>
            </a:lvl1pPr>
          </a:lstStyle>
          <a:p>
            <a:r>
              <a:rPr lang="ar"/>
              <a:t>#</a:t>
            </a:r>
            <a:fld id="{243FB592-B9A9-49AA-A86F-4031F7B97808}" type="slidenum">
              <a:rPr lang="en-US" smtClean="0"/>
              <a:pPr/>
              <a:t>‹#›</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12.wmf"/></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3062131"/>
            <a:ext cx="6516598" cy="2520280"/>
          </a:xfrm>
        </p:spPr>
        <p:txBody>
          <a:bodyPr/>
          <a:lstStyle/>
          <a:p>
            <a:pPr marL="0" indent="0">
              <a:buNone/>
            </a:pPr>
            <a:r>
              <a:rPr lang="ar" sz="3600" dirty="0">
                <a:solidFill>
                  <a:srgbClr val="0070C0"/>
                </a:solidFill>
              </a:rPr>
              <a:t>وحدة التدريب 3</a:t>
            </a:r>
            <a:endParaRPr lang="en-US" sz="3600" dirty="0">
              <a:solidFill>
                <a:srgbClr val="0070C0"/>
              </a:solidFill>
            </a:endParaRPr>
          </a:p>
          <a:p>
            <a:pPr marL="0" indent="0">
              <a:buNone/>
            </a:pPr>
            <a:r>
              <a:rPr lang="ar" dirty="0"/>
              <a:t>حساب التقييم</a:t>
            </a:r>
            <a:endParaRPr lang="it-IT" dirty="0"/>
          </a:p>
          <a:p>
            <a:pPr marL="0" indent="0">
              <a:buNone/>
            </a:pPr>
            <a:r>
              <a:rPr lang="ar-JO" dirty="0"/>
              <a:t>لم</a:t>
            </a:r>
            <a:r>
              <a:rPr lang="ar" dirty="0"/>
              <a:t>عايير</a:t>
            </a:r>
          </a:p>
          <a:p>
            <a:pPr marL="0" indent="0">
              <a:buNone/>
            </a:pPr>
            <a:r>
              <a:rPr lang="ar-JO"/>
              <a:t>أداة البناء المستدام – معيار البناء</a:t>
            </a:r>
            <a:endParaRPr lang="en-US" dirty="0">
              <a:solidFill>
                <a:srgbClr val="0070C0"/>
              </a:solidFill>
            </a:endParaRPr>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 b="1" dirty="0">
                <a:latin typeface="Calibri" panose="020F0502020204030204" pitchFamily="34" charset="0"/>
                <a:cs typeface="Calibri" panose="020F0502020204030204" pitchFamily="34" charset="0"/>
              </a:rPr>
              <a:t>مثال</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8000"/>
          </a:xfrm>
        </p:spPr>
        <p:txBody>
          <a:bodyPr/>
          <a:lstStyle/>
          <a:p>
            <a:fld id="{243FB592-B9A9-49AA-A86F-4031F7B97808}" type="slidenum">
              <a:rPr lang="en-US" smtClean="0"/>
              <a:t>10</a:t>
            </a:fld>
            <a:endParaRPr lang="en-US"/>
          </a:p>
        </p:txBody>
      </p:sp>
      <p:sp>
        <p:nvSpPr>
          <p:cNvPr id="8" name="Titolo 1">
            <a:extLst>
              <a:ext uri="{FF2B5EF4-FFF2-40B4-BE49-F238E27FC236}">
                <a16:creationId xmlns:a16="http://schemas.microsoft.com/office/drawing/2014/main" id="{2388774E-A6F0-40B9-B4EA-80869EB94E3B}"/>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JO" sz="2800" dirty="0">
                <a:solidFill>
                  <a:schemeClr val="tx1">
                    <a:lumMod val="50000"/>
                    <a:lumOff val="50000"/>
                  </a:schemeClr>
                </a:solidFill>
              </a:rPr>
              <a:t>ح.1. 2</a:t>
            </a:r>
            <a:r>
              <a:rPr lang="ar" sz="2800" dirty="0">
                <a:solidFill>
                  <a:schemeClr val="tx1">
                    <a:lumMod val="50000"/>
                    <a:lumOff val="50000"/>
                  </a:schemeClr>
                </a:solidFill>
              </a:rPr>
              <a:t>- </a:t>
            </a:r>
            <a:r>
              <a:rPr lang="ar" sz="2800" dirty="0"/>
              <a:t>تأثير الجز</a:t>
            </a:r>
            <a:r>
              <a:rPr lang="ar-JO" sz="2800" dirty="0"/>
              <a:t>ر</a:t>
            </a:r>
            <a:r>
              <a:rPr lang="ar" sz="2800" dirty="0"/>
              <a:t> الحرارية</a:t>
            </a:r>
            <a:endParaRPr lang="it-IT" sz="2800" b="1" dirty="0">
              <a:solidFill>
                <a:schemeClr val="tx1">
                  <a:lumMod val="50000"/>
                  <a:lumOff val="50000"/>
                </a:schemeClr>
              </a:solidFill>
            </a:endParaRPr>
          </a:p>
        </p:txBody>
      </p:sp>
      <p:sp>
        <p:nvSpPr>
          <p:cNvPr id="6" name="Rectangle 5">
            <a:extLst>
              <a:ext uri="{FF2B5EF4-FFF2-40B4-BE49-F238E27FC236}">
                <a16:creationId xmlns:a16="http://schemas.microsoft.com/office/drawing/2014/main" id="{6D8ADFF9-B1B5-4F09-A59F-DCC3BEC6259F}"/>
              </a:ext>
            </a:extLst>
          </p:cNvPr>
          <p:cNvSpPr/>
          <p:nvPr/>
        </p:nvSpPr>
        <p:spPr>
          <a:xfrm>
            <a:off x="2192055" y="6112026"/>
            <a:ext cx="1828800" cy="424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93735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49390"/>
            <a:ext cx="2133600" cy="308610"/>
          </a:xfrm>
        </p:spPr>
        <p:txBody>
          <a:bodyPr/>
          <a:lstStyle/>
          <a:p>
            <a:fld id="{243FB592-B9A9-49AA-A86F-4031F7B97808}" type="slidenum">
              <a:rPr lang="en-US" smtClean="0"/>
              <a:pPr/>
              <a:t>11</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JO" sz="2800" dirty="0"/>
              <a:t>ح.1. 2</a:t>
            </a:r>
            <a:r>
              <a:rPr lang="ar" sz="2800" dirty="0"/>
              <a:t>- تأثير الجز</a:t>
            </a:r>
            <a:r>
              <a:rPr lang="ar-JO" sz="2800" dirty="0"/>
              <a:t>ر</a:t>
            </a:r>
            <a:r>
              <a:rPr lang="ar" sz="2800" dirty="0"/>
              <a:t> الحرارية</a:t>
            </a:r>
            <a:endParaRPr lang="it-IT" sz="2800" dirty="0"/>
          </a:p>
        </p:txBody>
      </p:sp>
      <p:grpSp>
        <p:nvGrpSpPr>
          <p:cNvPr id="8" name="Group 7"/>
          <p:cNvGrpSpPr/>
          <p:nvPr/>
        </p:nvGrpSpPr>
        <p:grpSpPr>
          <a:xfrm>
            <a:off x="460858" y="4125432"/>
            <a:ext cx="8514080" cy="1385496"/>
            <a:chOff x="431648" y="4090079"/>
            <a:chExt cx="8514080" cy="1153732"/>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431648" y="4090079"/>
              <a:ext cx="8514080" cy="87985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ar" sz="2000" b="1" dirty="0"/>
                <a:t> احسب مؤشر الانعكاس الشمسي الأفقي والسقف</a:t>
              </a:r>
              <a:r>
                <a:rPr lang="ar-JO" sz="2000" b="1" dirty="0"/>
                <a:t> و</a:t>
              </a:r>
              <a:r>
                <a:rPr lang="ar" sz="2000" b="1" dirty="0"/>
                <a:t>الأسطح</a:t>
              </a:r>
              <a:endParaRPr lang="en-GB"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460858" y="1169744"/>
            <a:ext cx="8291264" cy="1986052"/>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rtl="1">
              <a:spcBef>
                <a:spcPts val="600"/>
              </a:spcBef>
              <a:spcAft>
                <a:spcPts val="1200"/>
              </a:spcAft>
              <a:buNone/>
            </a:pPr>
            <a:r>
              <a:rPr lang="ar-JO" sz="2200" dirty="0">
                <a:cs typeface="Calibri" panose="020F0502020204030204" pitchFamily="34" charset="0"/>
              </a:rPr>
              <a:t>مبنى </a:t>
            </a:r>
            <a:r>
              <a:rPr lang="ar" sz="2200" dirty="0">
                <a:cs typeface="Calibri" panose="020F0502020204030204" pitchFamily="34" charset="0"/>
              </a:rPr>
              <a:t>صغير قائم من طابق واحد بمساحة 120 م </a:t>
            </a:r>
            <a:r>
              <a:rPr lang="ar" sz="2200" baseline="30000" dirty="0">
                <a:cs typeface="Calibri" panose="020F0502020204030204" pitchFamily="34" charset="0"/>
              </a:rPr>
              <a:t>2 </a:t>
            </a:r>
            <a:r>
              <a:rPr lang="ar" sz="2200" dirty="0">
                <a:cs typeface="Calibri" panose="020F0502020204030204" pitchFamily="34" charset="0"/>
              </a:rPr>
              <a:t>يقع داخل مساحة كبيرة تبلغ 600 م </a:t>
            </a:r>
            <a:r>
              <a:rPr lang="ar" sz="2200" baseline="30000" dirty="0">
                <a:cs typeface="Calibri" panose="020F0502020204030204" pitchFamily="34" charset="0"/>
              </a:rPr>
              <a:t>2 </a:t>
            </a:r>
            <a:r>
              <a:rPr lang="ar" sz="2200" dirty="0">
                <a:cs typeface="Calibri" panose="020F0502020204030204" pitchFamily="34" charset="0"/>
              </a:rPr>
              <a:t>. له سقف مسطح مغطى باللون الرمادي غشاء أسفلتي . المساحة الخارجية مغطاة جزئياً ببلاط الحجر الطبيعي (40٪) والنباتات (60٪).</a:t>
            </a:r>
          </a:p>
        </p:txBody>
      </p:sp>
      <p:sp>
        <p:nvSpPr>
          <p:cNvPr id="12" name="Rectangle 11">
            <a:extLst>
              <a:ext uri="{FF2B5EF4-FFF2-40B4-BE49-F238E27FC236}">
                <a16:creationId xmlns:a16="http://schemas.microsoft.com/office/drawing/2014/main" id="{12CF42F7-A235-4765-AEE5-ACA15EA8EE75}"/>
              </a:ext>
            </a:extLst>
          </p:cNvPr>
          <p:cNvSpPr/>
          <p:nvPr/>
        </p:nvSpPr>
        <p:spPr>
          <a:xfrm>
            <a:off x="2192055" y="6112026"/>
            <a:ext cx="1828800" cy="424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0932981"/>
      </p:ext>
    </p:extLst>
  </p:cSld>
  <p:clrMapOvr>
    <a:masterClrMapping/>
  </p:clrMapOvr>
  <p:transition advTm="2909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0820"/>
            <a:ext cx="2133600" cy="297180"/>
          </a:xfrm>
        </p:spPr>
        <p:txBody>
          <a:bodyPr/>
          <a:lstStyle/>
          <a:p>
            <a:fld id="{243FB592-B9A9-49AA-A86F-4031F7B97808}" type="slidenum">
              <a:rPr lang="en-US" smtClean="0"/>
              <a:pPr/>
              <a:t>12</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JO" sz="2800" dirty="0"/>
              <a:t>ح.1. 2</a:t>
            </a:r>
            <a:r>
              <a:rPr lang="ar" sz="2800" dirty="0"/>
              <a:t>- تأثير الجز</a:t>
            </a:r>
            <a:r>
              <a:rPr lang="ar-JO" sz="2800" dirty="0"/>
              <a:t>ر</a:t>
            </a:r>
            <a:r>
              <a:rPr lang="ar" sz="2800" dirty="0"/>
              <a:t> الحرارية</a:t>
            </a:r>
            <a:endParaRPr lang="it-IT" sz="2800" dirty="0"/>
          </a:p>
        </p:txBody>
      </p:sp>
      <p:sp>
        <p:nvSpPr>
          <p:cNvPr id="29" name="Rectangle 28"/>
          <p:cNvSpPr/>
          <p:nvPr/>
        </p:nvSpPr>
        <p:spPr>
          <a:xfrm>
            <a:off x="7791189" y="900000"/>
            <a:ext cx="1265278"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4</a:t>
            </a:r>
            <a:endParaRPr lang="el-GR" sz="2400" dirty="0"/>
          </a:p>
        </p:txBody>
      </p:sp>
      <p:sp>
        <p:nvSpPr>
          <p:cNvPr id="31" name="Rectangle 30"/>
          <p:cNvSpPr/>
          <p:nvPr/>
        </p:nvSpPr>
        <p:spPr>
          <a:xfrm>
            <a:off x="7553344" y="1772462"/>
            <a:ext cx="1503123"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a:t>
            </a:r>
            <a:r>
              <a:rPr lang="ar-JO" sz="2400" b="1" i="1" dirty="0">
                <a:cs typeface="Calibri" panose="020F0502020204030204" pitchFamily="34" charset="0"/>
              </a:rPr>
              <a:t> 5 </a:t>
            </a:r>
            <a:endParaRPr lang="el-GR" sz="2400" dirty="0"/>
          </a:p>
        </p:txBody>
      </p:sp>
      <p:sp>
        <p:nvSpPr>
          <p:cNvPr id="2" name="Rectangle 1"/>
          <p:cNvSpPr/>
          <p:nvPr/>
        </p:nvSpPr>
        <p:spPr>
          <a:xfrm>
            <a:off x="390290" y="992333"/>
            <a:ext cx="6259553" cy="430887"/>
          </a:xfrm>
          <a:prstGeom prst="rect">
            <a:avLst/>
          </a:prstGeom>
        </p:spPr>
        <p:txBody>
          <a:bodyPr wrap="square">
            <a:spAutoFit/>
          </a:bodyPr>
          <a:lstStyle/>
          <a:p>
            <a:pPr algn="r" rtl="1"/>
            <a:r>
              <a:rPr lang="ar" sz="2200" b="1" dirty="0"/>
              <a:t>المساحة الإجمالية </a:t>
            </a:r>
            <a:r>
              <a:rPr lang="ar" sz="2200" dirty="0"/>
              <a:t>لجميع </a:t>
            </a:r>
            <a:r>
              <a:rPr lang="ar" sz="2200" b="1" dirty="0"/>
              <a:t>الأسطح والأسطح الأفقية : 600 م </a:t>
            </a:r>
            <a:r>
              <a:rPr lang="ar" sz="2200" b="1" baseline="30000" dirty="0"/>
              <a:t>2</a:t>
            </a:r>
            <a:endParaRPr lang="en-GB" sz="2200" baseline="30000" dirty="0"/>
          </a:p>
        </p:txBody>
      </p:sp>
      <p:sp>
        <p:nvSpPr>
          <p:cNvPr id="3" name="Rectangle 2"/>
          <p:cNvSpPr/>
          <p:nvPr/>
        </p:nvSpPr>
        <p:spPr>
          <a:xfrm>
            <a:off x="390290" y="1761773"/>
            <a:ext cx="6398817" cy="461665"/>
          </a:xfrm>
          <a:prstGeom prst="rect">
            <a:avLst/>
          </a:prstGeom>
        </p:spPr>
        <p:txBody>
          <a:bodyPr wrap="square">
            <a:spAutoFit/>
          </a:bodyPr>
          <a:lstStyle/>
          <a:p>
            <a:pPr algn="r" rtl="1"/>
            <a:r>
              <a:rPr lang="ar" sz="2200" b="1" dirty="0"/>
              <a:t>المساحة الموزونة لكل مادة تغطية </a:t>
            </a:r>
            <a:r>
              <a:rPr lang="ar" sz="2400" dirty="0"/>
              <a:t>للأسطح والأسطح المرصوفة </a:t>
            </a:r>
            <a:endParaRPr lang="en-GB" sz="2200" dirty="0"/>
          </a:p>
        </p:txBody>
      </p:sp>
      <p:graphicFrame>
        <p:nvGraphicFramePr>
          <p:cNvPr id="4" name="Table 3"/>
          <p:cNvGraphicFramePr>
            <a:graphicFrameLocks noGrp="1"/>
          </p:cNvGraphicFramePr>
          <p:nvPr>
            <p:extLst>
              <p:ext uri="{D42A27DB-BD31-4B8C-83A1-F6EECF244321}">
                <p14:modId xmlns:p14="http://schemas.microsoft.com/office/powerpoint/2010/main" val="240252277"/>
              </p:ext>
            </p:extLst>
          </p:nvPr>
        </p:nvGraphicFramePr>
        <p:xfrm>
          <a:off x="553844" y="2727068"/>
          <a:ext cx="6095999" cy="1112520"/>
        </p:xfrm>
        <a:graphic>
          <a:graphicData uri="http://schemas.openxmlformats.org/drawingml/2006/table">
            <a:tbl>
              <a:tblPr firstRow="1" bandRow="1">
                <a:tableStyleId>{F2DE63D5-997A-4646-A377-4702673A728D}</a:tableStyleId>
              </a:tblPr>
              <a:tblGrid>
                <a:gridCol w="2593392">
                  <a:extLst>
                    <a:ext uri="{9D8B030D-6E8A-4147-A177-3AD203B41FA5}">
                      <a16:colId xmlns:a16="http://schemas.microsoft.com/office/drawing/2014/main" val="1063654064"/>
                    </a:ext>
                  </a:extLst>
                </a:gridCol>
                <a:gridCol w="1201479">
                  <a:extLst>
                    <a:ext uri="{9D8B030D-6E8A-4147-A177-3AD203B41FA5}">
                      <a16:colId xmlns:a16="http://schemas.microsoft.com/office/drawing/2014/main" val="1339214594"/>
                    </a:ext>
                  </a:extLst>
                </a:gridCol>
                <a:gridCol w="882503">
                  <a:extLst>
                    <a:ext uri="{9D8B030D-6E8A-4147-A177-3AD203B41FA5}">
                      <a16:colId xmlns:a16="http://schemas.microsoft.com/office/drawing/2014/main" val="3275633837"/>
                    </a:ext>
                  </a:extLst>
                </a:gridCol>
                <a:gridCol w="1418625">
                  <a:extLst>
                    <a:ext uri="{9D8B030D-6E8A-4147-A177-3AD203B41FA5}">
                      <a16:colId xmlns:a16="http://schemas.microsoft.com/office/drawing/2014/main" val="2114284482"/>
                    </a:ext>
                  </a:extLst>
                </a:gridCol>
              </a:tblGrid>
              <a:tr h="370840">
                <a:tc>
                  <a:txBody>
                    <a:bodyPr/>
                    <a:lstStyle/>
                    <a:p>
                      <a:pPr algn="ctr" rtl="1"/>
                      <a:r>
                        <a:rPr lang="ar-JO" sz="1400" b="1" i="0" cap="all" dirty="0">
                          <a:solidFill>
                            <a:srgbClr val="000000"/>
                          </a:solidFill>
                          <a:effectLst/>
                          <a:latin typeface="+mn-lt"/>
                        </a:rPr>
                        <a:t>ال</a:t>
                      </a:r>
                      <a:r>
                        <a:rPr lang="ar" sz="1400" b="1" i="0" cap="all" dirty="0">
                          <a:solidFill>
                            <a:srgbClr val="000000"/>
                          </a:solidFill>
                          <a:effectLst/>
                          <a:latin typeface="+mn-lt"/>
                        </a:rPr>
                        <a:t>مادة</a:t>
                      </a:r>
                    </a:p>
                  </a:txBody>
                  <a:tcPr anchor="ctr">
                    <a:lnR w="12700" cap="flat" cmpd="sng" algn="ctr">
                      <a:solidFill>
                        <a:srgbClr val="159961"/>
                      </a:solidFill>
                      <a:prstDash val="solid"/>
                      <a:round/>
                      <a:headEnd type="none" w="med" len="med"/>
                      <a:tailEnd type="none" w="med" len="med"/>
                    </a:lnR>
                    <a:lnB w="12700" cap="flat" cmpd="sng" algn="ctr">
                      <a:solidFill>
                        <a:srgbClr val="159961"/>
                      </a:solidFill>
                      <a:prstDash val="solid"/>
                      <a:round/>
                      <a:headEnd type="none" w="med" len="med"/>
                      <a:tailEnd type="none" w="med" len="med"/>
                    </a:lnB>
                  </a:tcPr>
                </a:tc>
                <a:tc>
                  <a:txBody>
                    <a:bodyPr/>
                    <a:lstStyle/>
                    <a:p>
                      <a:pPr algn="ctr" rtl="1"/>
                      <a:r>
                        <a:rPr lang="ar-JO" sz="1400" b="1" i="0" cap="all" dirty="0">
                          <a:solidFill>
                            <a:srgbClr val="000000"/>
                          </a:solidFill>
                          <a:effectLst/>
                          <a:latin typeface="+mn-lt"/>
                        </a:rPr>
                        <a:t>ال</a:t>
                      </a:r>
                      <a:r>
                        <a:rPr lang="ar" sz="1400" b="1" i="0" cap="all" dirty="0">
                          <a:solidFill>
                            <a:srgbClr val="000000"/>
                          </a:solidFill>
                          <a:effectLst/>
                          <a:latin typeface="+mn-lt"/>
                        </a:rPr>
                        <a:t>منطقة</a:t>
                      </a:r>
                      <a:endParaRPr lang="en-GB" sz="1400" b="1" i="0" cap="all" dirty="0">
                        <a:solidFill>
                          <a:srgbClr val="000000"/>
                        </a:solidFill>
                        <a:effectLst/>
                        <a:latin typeface="+mn-lt"/>
                      </a:endParaRPr>
                    </a:p>
                  </a:txBody>
                  <a:tcPr anchor="ctr">
                    <a:lnL w="12700" cap="flat" cmpd="sng" algn="ctr">
                      <a:solidFill>
                        <a:srgbClr val="159961"/>
                      </a:solidFill>
                      <a:prstDash val="solid"/>
                      <a:round/>
                      <a:headEnd type="none" w="med" len="med"/>
                      <a:tailEnd type="none" w="med" len="med"/>
                    </a:lnL>
                    <a:lnR w="12700" cap="flat" cmpd="sng" algn="ctr">
                      <a:solidFill>
                        <a:srgbClr val="159961"/>
                      </a:solidFill>
                      <a:prstDash val="solid"/>
                      <a:round/>
                      <a:headEnd type="none" w="med" len="med"/>
                      <a:tailEnd type="none" w="med" len="med"/>
                    </a:lnR>
                    <a:lnB w="12700" cap="flat" cmpd="sng" algn="ctr">
                      <a:solidFill>
                        <a:srgbClr val="159961"/>
                      </a:solidFill>
                      <a:prstDash val="solid"/>
                      <a:round/>
                      <a:headEnd type="none" w="med" len="med"/>
                      <a:tailEnd type="none" w="med" len="med"/>
                    </a:lnB>
                  </a:tcPr>
                </a:tc>
                <a:tc>
                  <a:txBody>
                    <a:bodyPr/>
                    <a:lstStyle/>
                    <a:p>
                      <a:pPr algn="ctr" rtl="1"/>
                      <a:r>
                        <a:rPr lang="ar" sz="1400" dirty="0">
                          <a:solidFill>
                            <a:schemeClr val="tx1"/>
                          </a:solidFill>
                        </a:rPr>
                        <a:t>SRi</a:t>
                      </a:r>
                      <a:endParaRPr lang="en-GB" sz="1400" dirty="0">
                        <a:solidFill>
                          <a:schemeClr val="tx1"/>
                        </a:solidFill>
                        <a:latin typeface="+mn-lt"/>
                      </a:endParaRPr>
                    </a:p>
                  </a:txBody>
                  <a:tcPr anchor="ctr">
                    <a:lnL w="12700" cap="flat" cmpd="sng" algn="ctr">
                      <a:solidFill>
                        <a:srgbClr val="159961"/>
                      </a:solidFill>
                      <a:prstDash val="solid"/>
                      <a:round/>
                      <a:headEnd type="none" w="med" len="med"/>
                      <a:tailEnd type="none" w="med" len="med"/>
                    </a:lnL>
                    <a:lnR w="12700" cap="flat" cmpd="sng" algn="ctr">
                      <a:solidFill>
                        <a:srgbClr val="159961"/>
                      </a:solidFill>
                      <a:prstDash val="solid"/>
                      <a:round/>
                      <a:headEnd type="none" w="med" len="med"/>
                      <a:tailEnd type="none" w="med" len="med"/>
                    </a:lnR>
                    <a:lnB w="12700" cap="flat" cmpd="sng" algn="ctr">
                      <a:solidFill>
                        <a:srgbClr val="159961"/>
                      </a:solidFill>
                      <a:prstDash val="solid"/>
                      <a:round/>
                      <a:headEnd type="none" w="med" len="med"/>
                      <a:tailEnd type="none" w="med" len="med"/>
                    </a:lnB>
                  </a:tcPr>
                </a:tc>
                <a:tc>
                  <a:txBody>
                    <a:bodyPr/>
                    <a:lstStyle/>
                    <a:p>
                      <a:pPr algn="ctr" rtl="1"/>
                      <a:r>
                        <a:rPr lang="ar" sz="1400" b="1" i="0" cap="all" dirty="0">
                          <a:solidFill>
                            <a:srgbClr val="000000"/>
                          </a:solidFill>
                          <a:effectLst/>
                          <a:latin typeface="+mn-lt"/>
                        </a:rPr>
                        <a:t>المنطقة</a:t>
                      </a:r>
                      <a:r>
                        <a:rPr lang="ar-JO" sz="1400" b="1" i="0" cap="all" dirty="0">
                          <a:solidFill>
                            <a:srgbClr val="000000"/>
                          </a:solidFill>
                          <a:effectLst/>
                          <a:latin typeface="+mn-lt"/>
                        </a:rPr>
                        <a:t> </a:t>
                      </a:r>
                      <a:r>
                        <a:rPr lang="en-US" sz="1400" b="1" i="0" cap="all" dirty="0">
                          <a:solidFill>
                            <a:srgbClr val="000000"/>
                          </a:solidFill>
                          <a:effectLst/>
                          <a:latin typeface="+mn-lt"/>
                        </a:rPr>
                        <a:t> X</a:t>
                      </a:r>
                      <a:r>
                        <a:rPr lang="ar" sz="1400" b="1" i="0" cap="all" dirty="0">
                          <a:solidFill>
                            <a:srgbClr val="000000"/>
                          </a:solidFill>
                          <a:effectLst/>
                          <a:latin typeface="+mn-lt"/>
                        </a:rPr>
                        <a:t> </a:t>
                      </a:r>
                      <a:r>
                        <a:rPr lang="ar" sz="1400" dirty="0">
                          <a:solidFill>
                            <a:schemeClr val="tx1"/>
                          </a:solidFill>
                        </a:rPr>
                        <a:t>SRi</a:t>
                      </a:r>
                      <a:endParaRPr lang="en-GB" sz="1400" dirty="0">
                        <a:solidFill>
                          <a:schemeClr val="tx1"/>
                        </a:solidFill>
                        <a:latin typeface="+mn-lt"/>
                      </a:endParaRPr>
                    </a:p>
                  </a:txBody>
                  <a:tcPr anchor="ctr">
                    <a:lnL w="12700" cap="flat" cmpd="sng" algn="ctr">
                      <a:solidFill>
                        <a:srgbClr val="159961"/>
                      </a:solidFill>
                      <a:prstDash val="solid"/>
                      <a:round/>
                      <a:headEnd type="none" w="med" len="med"/>
                      <a:tailEnd type="none" w="med" len="med"/>
                    </a:lnL>
                    <a:lnB w="12700" cap="flat" cmpd="sng" algn="ctr">
                      <a:solidFill>
                        <a:srgbClr val="159961"/>
                      </a:solidFill>
                      <a:prstDash val="solid"/>
                      <a:round/>
                      <a:headEnd type="none" w="med" len="med"/>
                      <a:tailEnd type="none" w="med" len="med"/>
                    </a:lnB>
                  </a:tcPr>
                </a:tc>
                <a:extLst>
                  <a:ext uri="{0D108BD9-81ED-4DB2-BD59-A6C34878D82A}">
                    <a16:rowId xmlns:a16="http://schemas.microsoft.com/office/drawing/2014/main" val="389489250"/>
                  </a:ext>
                </a:extLst>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 sz="1600" b="0" i="0" dirty="0">
                          <a:solidFill>
                            <a:srgbClr val="000000"/>
                          </a:solidFill>
                          <a:effectLst/>
                          <a:latin typeface="+mn-lt"/>
                        </a:rPr>
                        <a:t>غشاء أسفلتي ، رمادي</a:t>
                      </a:r>
                    </a:p>
                  </a:txBody>
                  <a:tcPr anchor="ctr">
                    <a:lnR w="12700" cap="flat" cmpd="sng" algn="ctr">
                      <a:solidFill>
                        <a:srgbClr val="159961"/>
                      </a:solidFill>
                      <a:prstDash val="solid"/>
                      <a:round/>
                      <a:headEnd type="none" w="med" len="med"/>
                      <a:tailEnd type="none" w="med" len="med"/>
                    </a:lnR>
                    <a:lnT w="12700" cap="flat" cmpd="sng" algn="ctr">
                      <a:solidFill>
                        <a:srgbClr val="159961"/>
                      </a:solidFill>
                      <a:prstDash val="solid"/>
                      <a:round/>
                      <a:headEnd type="none" w="med" len="med"/>
                      <a:tailEnd type="none" w="med" len="med"/>
                    </a:lnT>
                    <a:lnB w="12700" cap="flat" cmpd="sng" algn="ctr">
                      <a:solidFill>
                        <a:srgbClr val="159961"/>
                      </a:solidFill>
                      <a:prstDash val="solid"/>
                      <a:round/>
                      <a:headEnd type="none" w="med" len="med"/>
                      <a:tailEnd type="none" w="med" len="med"/>
                    </a:lnB>
                  </a:tcPr>
                </a:tc>
                <a:tc>
                  <a:txBody>
                    <a:bodyPr/>
                    <a:lstStyle/>
                    <a:p>
                      <a:pPr algn="ctr" rtl="1"/>
                      <a:r>
                        <a:rPr lang="ar" sz="1600" b="0" i="0" dirty="0">
                          <a:solidFill>
                            <a:srgbClr val="000000"/>
                          </a:solidFill>
                          <a:effectLst/>
                          <a:latin typeface="+mn-lt"/>
                        </a:rPr>
                        <a:t>120 م </a:t>
                      </a:r>
                      <a:r>
                        <a:rPr lang="ar" sz="1600" b="0" i="0" baseline="30000" dirty="0">
                          <a:solidFill>
                            <a:srgbClr val="000000"/>
                          </a:solidFill>
                          <a:effectLst/>
                          <a:latin typeface="+mn-lt"/>
                        </a:rPr>
                        <a:t>2</a:t>
                      </a:r>
                      <a:endParaRPr lang="en-GB" sz="1600" b="0" i="0" baseline="30000" dirty="0">
                        <a:solidFill>
                          <a:srgbClr val="000000"/>
                        </a:solidFill>
                        <a:effectLst/>
                        <a:latin typeface="+mn-lt"/>
                      </a:endParaRPr>
                    </a:p>
                  </a:txBody>
                  <a:tcPr anchor="ctr">
                    <a:lnL w="12700" cap="flat" cmpd="sng" algn="ctr">
                      <a:solidFill>
                        <a:srgbClr val="159961"/>
                      </a:solidFill>
                      <a:prstDash val="solid"/>
                      <a:round/>
                      <a:headEnd type="none" w="med" len="med"/>
                      <a:tailEnd type="none" w="med" len="med"/>
                    </a:lnL>
                    <a:lnR w="12700" cap="flat" cmpd="sng" algn="ctr">
                      <a:solidFill>
                        <a:srgbClr val="159961"/>
                      </a:solidFill>
                      <a:prstDash val="solid"/>
                      <a:round/>
                      <a:headEnd type="none" w="med" len="med"/>
                      <a:tailEnd type="none" w="med" len="med"/>
                    </a:lnR>
                    <a:lnT w="12700" cap="flat" cmpd="sng" algn="ctr">
                      <a:solidFill>
                        <a:srgbClr val="159961"/>
                      </a:solidFill>
                      <a:prstDash val="solid"/>
                      <a:round/>
                      <a:headEnd type="none" w="med" len="med"/>
                      <a:tailEnd type="none" w="med" len="med"/>
                    </a:lnT>
                    <a:lnB w="12700" cap="flat" cmpd="sng" algn="ctr">
                      <a:solidFill>
                        <a:srgbClr val="159961"/>
                      </a:solidFill>
                      <a:prstDash val="solid"/>
                      <a:round/>
                      <a:headEnd type="none" w="med" len="med"/>
                      <a:tailEnd type="none" w="med" len="med"/>
                    </a:lnB>
                  </a:tcPr>
                </a:tc>
                <a:tc>
                  <a:txBody>
                    <a:bodyPr/>
                    <a:lstStyle/>
                    <a:p>
                      <a:pPr algn="ctr" rtl="1"/>
                      <a:r>
                        <a:rPr lang="ar" sz="1600" dirty="0">
                          <a:latin typeface="+mn-lt"/>
                        </a:rPr>
                        <a:t>7 </a:t>
                      </a:r>
                      <a:r>
                        <a:rPr lang="ar" sz="1600" baseline="30000" dirty="0">
                          <a:latin typeface="+mn-lt"/>
                        </a:rPr>
                        <a:t>1</a:t>
                      </a:r>
                      <a:endParaRPr lang="en-GB" sz="1600" baseline="30000" dirty="0">
                        <a:latin typeface="+mn-lt"/>
                      </a:endParaRPr>
                    </a:p>
                  </a:txBody>
                  <a:tcPr anchor="ctr">
                    <a:lnL w="12700" cap="flat" cmpd="sng" algn="ctr">
                      <a:solidFill>
                        <a:srgbClr val="159961"/>
                      </a:solidFill>
                      <a:prstDash val="solid"/>
                      <a:round/>
                      <a:headEnd type="none" w="med" len="med"/>
                      <a:tailEnd type="none" w="med" len="med"/>
                    </a:lnL>
                    <a:lnR w="12700" cap="flat" cmpd="sng" algn="ctr">
                      <a:solidFill>
                        <a:srgbClr val="159961"/>
                      </a:solidFill>
                      <a:prstDash val="solid"/>
                      <a:round/>
                      <a:headEnd type="none" w="med" len="med"/>
                      <a:tailEnd type="none" w="med" len="med"/>
                    </a:lnR>
                    <a:lnT w="12700" cap="flat" cmpd="sng" algn="ctr">
                      <a:solidFill>
                        <a:srgbClr val="159961"/>
                      </a:solidFill>
                      <a:prstDash val="solid"/>
                      <a:round/>
                      <a:headEnd type="none" w="med" len="med"/>
                      <a:tailEnd type="none" w="med" len="med"/>
                    </a:lnT>
                    <a:lnB w="12700" cap="flat" cmpd="sng" algn="ctr">
                      <a:solidFill>
                        <a:srgbClr val="159961"/>
                      </a:solidFill>
                      <a:prstDash val="solid"/>
                      <a:round/>
                      <a:headEnd type="none" w="med" len="med"/>
                      <a:tailEnd type="none" w="med" len="med"/>
                    </a:lnB>
                  </a:tcPr>
                </a:tc>
                <a:tc>
                  <a:txBody>
                    <a:bodyPr/>
                    <a:lstStyle/>
                    <a:p>
                      <a:pPr marL="0" marR="0" indent="0" algn="ctr" defTabSz="914400" rtl="1" eaLnBrk="1" fontAlgn="b" latinLnBrk="0" hangingPunct="1">
                        <a:lnSpc>
                          <a:spcPct val="100000"/>
                        </a:lnSpc>
                        <a:spcBef>
                          <a:spcPts val="0"/>
                        </a:spcBef>
                        <a:spcAft>
                          <a:spcPts val="0"/>
                        </a:spcAft>
                        <a:buClrTx/>
                        <a:buSzTx/>
                        <a:buFontTx/>
                        <a:buNone/>
                        <a:tabLst/>
                        <a:defRPr/>
                      </a:pPr>
                      <a:r>
                        <a:rPr lang="ar" sz="1600" b="0" i="0" u="none" strike="noStrike" dirty="0">
                          <a:solidFill>
                            <a:srgbClr val="000000"/>
                          </a:solidFill>
                          <a:effectLst/>
                          <a:latin typeface="+mn-lt"/>
                        </a:rPr>
                        <a:t>840 </a:t>
                      </a:r>
                      <a:r>
                        <a:rPr lang="ar" sz="1600" b="0" i="0" dirty="0">
                          <a:solidFill>
                            <a:srgbClr val="000000"/>
                          </a:solidFill>
                          <a:effectLst/>
                          <a:latin typeface="+mn-lt"/>
                        </a:rPr>
                        <a:t>م </a:t>
                      </a:r>
                      <a:r>
                        <a:rPr lang="ar" sz="1600" b="0" i="0" baseline="30000" dirty="0">
                          <a:solidFill>
                            <a:srgbClr val="000000"/>
                          </a:solidFill>
                          <a:effectLst/>
                          <a:latin typeface="+mn-lt"/>
                        </a:rPr>
                        <a:t>2</a:t>
                      </a:r>
                      <a:endParaRPr lang="en-GB" sz="1600" b="0" i="0" baseline="30000" dirty="0">
                        <a:solidFill>
                          <a:srgbClr val="000000"/>
                        </a:solidFill>
                        <a:effectLst/>
                        <a:latin typeface="+mn-lt"/>
                      </a:endParaRPr>
                    </a:p>
                  </a:txBody>
                  <a:tcPr marL="6350" marR="6350" marT="6350" marB="0" anchor="ctr">
                    <a:lnL w="12700" cap="flat" cmpd="sng" algn="ctr">
                      <a:solidFill>
                        <a:srgbClr val="159961"/>
                      </a:solidFill>
                      <a:prstDash val="solid"/>
                      <a:round/>
                      <a:headEnd type="none" w="med" len="med"/>
                      <a:tailEnd type="none" w="med" len="med"/>
                    </a:lnL>
                    <a:lnT w="12700" cap="flat" cmpd="sng" algn="ctr">
                      <a:solidFill>
                        <a:srgbClr val="159961"/>
                      </a:solidFill>
                      <a:prstDash val="solid"/>
                      <a:round/>
                      <a:headEnd type="none" w="med" len="med"/>
                      <a:tailEnd type="none" w="med" len="med"/>
                    </a:lnT>
                    <a:lnB w="12700" cap="flat" cmpd="sng" algn="ctr">
                      <a:solidFill>
                        <a:srgbClr val="159961"/>
                      </a:solidFill>
                      <a:prstDash val="solid"/>
                      <a:round/>
                      <a:headEnd type="none" w="med" len="med"/>
                      <a:tailEnd type="none" w="med" len="med"/>
                    </a:lnB>
                  </a:tcPr>
                </a:tc>
                <a:extLst>
                  <a:ext uri="{0D108BD9-81ED-4DB2-BD59-A6C34878D82A}">
                    <a16:rowId xmlns:a16="http://schemas.microsoft.com/office/drawing/2014/main" val="3498475378"/>
                  </a:ext>
                </a:extLst>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 sz="1600" dirty="0">
                          <a:latin typeface="+mn-lt"/>
                        </a:rPr>
                        <a:t>الحجر الجيري الرمادي</a:t>
                      </a:r>
                    </a:p>
                  </a:txBody>
                  <a:tcPr anchor="ctr">
                    <a:lnR w="12700" cap="flat" cmpd="sng" algn="ctr">
                      <a:solidFill>
                        <a:srgbClr val="159961"/>
                      </a:solidFill>
                      <a:prstDash val="solid"/>
                      <a:round/>
                      <a:headEnd type="none" w="med" len="med"/>
                      <a:tailEnd type="none" w="med" len="med"/>
                    </a:lnR>
                    <a:lnT w="12700" cap="flat" cmpd="sng" algn="ctr">
                      <a:solidFill>
                        <a:srgbClr val="159961"/>
                      </a:solidFill>
                      <a:prstDash val="solid"/>
                      <a:round/>
                      <a:headEnd type="none" w="med" len="med"/>
                      <a:tailEnd type="none" w="med" len="med"/>
                    </a:lnT>
                    <a:lnB w="12700" cap="flat" cmpd="sng" algn="ctr">
                      <a:solidFill>
                        <a:srgbClr val="159961"/>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 sz="1600" b="0" i="0" dirty="0">
                          <a:solidFill>
                            <a:srgbClr val="000000"/>
                          </a:solidFill>
                          <a:effectLst/>
                          <a:latin typeface="+mn-lt"/>
                        </a:rPr>
                        <a:t>192 م </a:t>
                      </a:r>
                      <a:r>
                        <a:rPr lang="ar" sz="1600" b="0" i="0" baseline="30000" dirty="0">
                          <a:solidFill>
                            <a:srgbClr val="000000"/>
                          </a:solidFill>
                          <a:effectLst/>
                          <a:latin typeface="+mn-lt"/>
                        </a:rPr>
                        <a:t>2</a:t>
                      </a:r>
                      <a:endParaRPr lang="en-GB" sz="1600" b="0" i="0" baseline="30000" dirty="0">
                        <a:solidFill>
                          <a:srgbClr val="000000"/>
                        </a:solidFill>
                        <a:effectLst/>
                        <a:latin typeface="+mn-lt"/>
                      </a:endParaRPr>
                    </a:p>
                  </a:txBody>
                  <a:tcPr anchor="ctr">
                    <a:lnL w="12700" cap="flat" cmpd="sng" algn="ctr">
                      <a:solidFill>
                        <a:srgbClr val="159961"/>
                      </a:solidFill>
                      <a:prstDash val="solid"/>
                      <a:round/>
                      <a:headEnd type="none" w="med" len="med"/>
                      <a:tailEnd type="none" w="med" len="med"/>
                    </a:lnL>
                    <a:lnR w="12700" cap="flat" cmpd="sng" algn="ctr">
                      <a:solidFill>
                        <a:srgbClr val="159961"/>
                      </a:solidFill>
                      <a:prstDash val="solid"/>
                      <a:round/>
                      <a:headEnd type="none" w="med" len="med"/>
                      <a:tailEnd type="none" w="med" len="med"/>
                    </a:lnR>
                    <a:lnT w="12700" cap="flat" cmpd="sng" algn="ctr">
                      <a:solidFill>
                        <a:srgbClr val="159961"/>
                      </a:solidFill>
                      <a:prstDash val="solid"/>
                      <a:round/>
                      <a:headEnd type="none" w="med" len="med"/>
                      <a:tailEnd type="none" w="med" len="med"/>
                    </a:lnT>
                    <a:lnB w="12700" cap="flat" cmpd="sng" algn="ctr">
                      <a:solidFill>
                        <a:srgbClr val="159961"/>
                      </a:solidFill>
                      <a:prstDash val="solid"/>
                      <a:round/>
                      <a:headEnd type="none" w="med" len="med"/>
                      <a:tailEnd type="none" w="med" len="med"/>
                    </a:lnB>
                  </a:tcPr>
                </a:tc>
                <a:tc>
                  <a:txBody>
                    <a:bodyPr/>
                    <a:lstStyle/>
                    <a:p>
                      <a:pPr algn="ctr" rtl="1"/>
                      <a:r>
                        <a:rPr lang="ar" sz="1600" dirty="0">
                          <a:latin typeface="+mn-lt"/>
                        </a:rPr>
                        <a:t>54 </a:t>
                      </a:r>
                      <a:r>
                        <a:rPr lang="ar" sz="1600" baseline="30000" dirty="0">
                          <a:latin typeface="+mn-lt"/>
                        </a:rPr>
                        <a:t>2</a:t>
                      </a:r>
                      <a:endParaRPr lang="en-GB" sz="1600" baseline="30000" dirty="0">
                        <a:latin typeface="+mn-lt"/>
                      </a:endParaRPr>
                    </a:p>
                  </a:txBody>
                  <a:tcPr anchor="ctr">
                    <a:lnL w="12700" cap="flat" cmpd="sng" algn="ctr">
                      <a:solidFill>
                        <a:srgbClr val="159961"/>
                      </a:solidFill>
                      <a:prstDash val="solid"/>
                      <a:round/>
                      <a:headEnd type="none" w="med" len="med"/>
                      <a:tailEnd type="none" w="med" len="med"/>
                    </a:lnL>
                    <a:lnR w="12700" cap="flat" cmpd="sng" algn="ctr">
                      <a:solidFill>
                        <a:srgbClr val="159961"/>
                      </a:solidFill>
                      <a:prstDash val="solid"/>
                      <a:round/>
                      <a:headEnd type="none" w="med" len="med"/>
                      <a:tailEnd type="none" w="med" len="med"/>
                    </a:lnR>
                    <a:lnT w="12700" cap="flat" cmpd="sng" algn="ctr">
                      <a:solidFill>
                        <a:srgbClr val="159961"/>
                      </a:solidFill>
                      <a:prstDash val="solid"/>
                      <a:round/>
                      <a:headEnd type="none" w="med" len="med"/>
                      <a:tailEnd type="none" w="med" len="med"/>
                    </a:lnT>
                    <a:lnB w="12700" cap="flat" cmpd="sng" algn="ctr">
                      <a:solidFill>
                        <a:srgbClr val="159961"/>
                      </a:solidFill>
                      <a:prstDash val="solid"/>
                      <a:round/>
                      <a:headEnd type="none" w="med" len="med"/>
                      <a:tailEnd type="none" w="med" len="med"/>
                    </a:lnB>
                  </a:tcPr>
                </a:tc>
                <a:tc>
                  <a:txBody>
                    <a:bodyPr/>
                    <a:lstStyle/>
                    <a:p>
                      <a:pPr marL="0" marR="0" indent="0" algn="ctr" defTabSz="914400" rtl="1" eaLnBrk="1" fontAlgn="b" latinLnBrk="0" hangingPunct="1">
                        <a:lnSpc>
                          <a:spcPct val="100000"/>
                        </a:lnSpc>
                        <a:spcBef>
                          <a:spcPts val="0"/>
                        </a:spcBef>
                        <a:spcAft>
                          <a:spcPts val="0"/>
                        </a:spcAft>
                        <a:buClrTx/>
                        <a:buSzTx/>
                        <a:buFontTx/>
                        <a:buNone/>
                        <a:tabLst/>
                        <a:defRPr/>
                      </a:pPr>
                      <a:r>
                        <a:rPr lang="ar" sz="1600" b="0" i="0" u="none" strike="noStrike" dirty="0">
                          <a:solidFill>
                            <a:srgbClr val="000000"/>
                          </a:solidFill>
                          <a:effectLst/>
                          <a:latin typeface="+mn-lt"/>
                        </a:rPr>
                        <a:t>10368 </a:t>
                      </a:r>
                      <a:r>
                        <a:rPr lang="ar" sz="1600" b="0" i="0" dirty="0">
                          <a:solidFill>
                            <a:srgbClr val="000000"/>
                          </a:solidFill>
                          <a:effectLst/>
                          <a:latin typeface="+mn-lt"/>
                        </a:rPr>
                        <a:t>م </a:t>
                      </a:r>
                      <a:r>
                        <a:rPr lang="ar" sz="1600" b="0" i="0" baseline="30000" dirty="0">
                          <a:solidFill>
                            <a:srgbClr val="000000"/>
                          </a:solidFill>
                          <a:effectLst/>
                          <a:latin typeface="+mn-lt"/>
                        </a:rPr>
                        <a:t>2</a:t>
                      </a:r>
                      <a:endParaRPr lang="en-GB" sz="1600" b="0" i="0" baseline="30000" dirty="0">
                        <a:solidFill>
                          <a:srgbClr val="000000"/>
                        </a:solidFill>
                        <a:effectLst/>
                        <a:latin typeface="+mn-lt"/>
                      </a:endParaRPr>
                    </a:p>
                  </a:txBody>
                  <a:tcPr marL="6350" marR="6350" marT="6350" marB="0" anchor="ctr">
                    <a:lnL w="12700" cap="flat" cmpd="sng" algn="ctr">
                      <a:solidFill>
                        <a:srgbClr val="159961"/>
                      </a:solidFill>
                      <a:prstDash val="solid"/>
                      <a:round/>
                      <a:headEnd type="none" w="med" len="med"/>
                      <a:tailEnd type="none" w="med" len="med"/>
                    </a:lnL>
                    <a:lnT w="12700" cap="flat" cmpd="sng" algn="ctr">
                      <a:solidFill>
                        <a:srgbClr val="159961"/>
                      </a:solidFill>
                      <a:prstDash val="solid"/>
                      <a:round/>
                      <a:headEnd type="none" w="med" len="med"/>
                      <a:tailEnd type="none" w="med" len="med"/>
                    </a:lnT>
                    <a:lnB w="12700" cap="flat" cmpd="sng" algn="ctr">
                      <a:solidFill>
                        <a:srgbClr val="159961"/>
                      </a:solidFill>
                      <a:prstDash val="solid"/>
                      <a:round/>
                      <a:headEnd type="none" w="med" len="med"/>
                      <a:tailEnd type="none" w="med" len="med"/>
                    </a:lnB>
                  </a:tcPr>
                </a:tc>
                <a:extLst>
                  <a:ext uri="{0D108BD9-81ED-4DB2-BD59-A6C34878D82A}">
                    <a16:rowId xmlns:a16="http://schemas.microsoft.com/office/drawing/2014/main" val="3605928701"/>
                  </a:ext>
                </a:extLst>
              </a:tr>
            </a:tbl>
          </a:graphicData>
        </a:graphic>
      </p:graphicFrame>
      <p:sp>
        <p:nvSpPr>
          <p:cNvPr id="6" name="Rectangle 5"/>
          <p:cNvSpPr/>
          <p:nvPr/>
        </p:nvSpPr>
        <p:spPr>
          <a:xfrm>
            <a:off x="535256" y="4198164"/>
            <a:ext cx="7114480" cy="553998"/>
          </a:xfrm>
          <a:prstGeom prst="rect">
            <a:avLst/>
          </a:prstGeom>
        </p:spPr>
        <p:txBody>
          <a:bodyPr wrap="square">
            <a:spAutoFit/>
          </a:bodyPr>
          <a:lstStyle/>
          <a:p>
            <a:r>
              <a:rPr lang="ar" sz="1000" baseline="30000" dirty="0"/>
              <a:t>1</a:t>
            </a:r>
            <a:r>
              <a:rPr lang="ar" sz="1000" dirty="0"/>
              <a:t> المصدر: https://coolroofs.org/directory/roof؟product_type_id=11&amp;orderBy=product_type&amp;page=1&amp;product_color_id=</a:t>
            </a:r>
            <a:endParaRPr lang="en-GB" sz="1000" dirty="0"/>
          </a:p>
          <a:p>
            <a:r>
              <a:rPr lang="ar" sz="1000" baseline="30000" dirty="0"/>
              <a:t>2 </a:t>
            </a:r>
            <a:r>
              <a:rPr lang="ar" sz="1000" dirty="0"/>
              <a:t>المصدر: https : //hdgbuildingmaterials.com/products/solar-reflectance-index-hdg-primer /</a:t>
            </a:r>
          </a:p>
          <a:p>
            <a:endParaRPr lang="en-GB" sz="1000" dirty="0"/>
          </a:p>
        </p:txBody>
      </p:sp>
      <p:sp>
        <p:nvSpPr>
          <p:cNvPr id="24" name="Rectangle 23"/>
          <p:cNvSpPr/>
          <p:nvPr/>
        </p:nvSpPr>
        <p:spPr>
          <a:xfrm>
            <a:off x="7649736" y="4762851"/>
            <a:ext cx="1406731"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6</a:t>
            </a:r>
            <a:endParaRPr lang="el-GR" sz="2400" dirty="0"/>
          </a:p>
        </p:txBody>
      </p:sp>
      <p:sp>
        <p:nvSpPr>
          <p:cNvPr id="25" name="Segnaposto contenuto 2">
            <a:extLst>
              <a:ext uri="{FF2B5EF4-FFF2-40B4-BE49-F238E27FC236}">
                <a16:creationId xmlns:a16="http://schemas.microsoft.com/office/drawing/2014/main" id="{86F2EB93-A63A-4210-B86A-E5FCAD7D8D7F}"/>
              </a:ext>
            </a:extLst>
          </p:cNvPr>
          <p:cNvSpPr txBox="1">
            <a:spLocks/>
          </p:cNvSpPr>
          <p:nvPr/>
        </p:nvSpPr>
        <p:spPr>
          <a:xfrm>
            <a:off x="1105953" y="4595426"/>
            <a:ext cx="6398817" cy="1036836"/>
          </a:xfrm>
          <a:prstGeom prst="rect">
            <a:avLst/>
          </a:prstGeom>
          <a:no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sz="2200" dirty="0"/>
              <a:t>اجمع حاصل ضرب </a:t>
            </a:r>
            <a:r>
              <a:rPr lang="ar" sz="2200" b="1" dirty="0"/>
              <a:t>سري في مساحة ال</a:t>
            </a:r>
            <a:r>
              <a:rPr lang="ar-JO" sz="2200" b="1" dirty="0"/>
              <a:t>طابق</a:t>
            </a:r>
            <a:r>
              <a:rPr lang="ar" sz="2200" b="1" dirty="0"/>
              <a:t> المقابلة</a:t>
            </a:r>
          </a:p>
          <a:p>
            <a:pPr marL="0" lvl="0" indent="0" algn="r" rtl="1">
              <a:buNone/>
            </a:pPr>
            <a:r>
              <a:rPr lang="ar" sz="2200" b="1" dirty="0"/>
              <a:t>  </a:t>
            </a:r>
            <a:r>
              <a:rPr lang="ar" sz="2200" dirty="0"/>
              <a:t>(840+ </a:t>
            </a:r>
            <a:r>
              <a:rPr lang="ar" sz="2200" dirty="0">
                <a:solidFill>
                  <a:srgbClr val="000000"/>
                </a:solidFill>
              </a:rPr>
              <a:t>10368 </a:t>
            </a:r>
            <a:r>
              <a:rPr lang="ar" sz="2200" dirty="0"/>
              <a:t>) = </a:t>
            </a:r>
            <a:r>
              <a:rPr lang="ar" sz="2200" b="1" dirty="0"/>
              <a:t>11208 م </a:t>
            </a:r>
            <a:r>
              <a:rPr lang="ar" sz="2200" b="1" baseline="30000" dirty="0"/>
              <a:t>2</a:t>
            </a:r>
            <a:endParaRPr lang="en-US" sz="2200" b="1" baseline="30000" dirty="0">
              <a:solidFill>
                <a:prstClr val="black"/>
              </a:solidFill>
              <a:cs typeface="Calibri" panose="020F0502020204030204" pitchFamily="34" charset="0"/>
            </a:endParaRPr>
          </a:p>
        </p:txBody>
      </p:sp>
      <p:sp>
        <p:nvSpPr>
          <p:cNvPr id="12" name="Rectangle 11">
            <a:extLst>
              <a:ext uri="{FF2B5EF4-FFF2-40B4-BE49-F238E27FC236}">
                <a16:creationId xmlns:a16="http://schemas.microsoft.com/office/drawing/2014/main" id="{A4578876-59E1-4761-BD93-C3E08F762B33}"/>
              </a:ext>
            </a:extLst>
          </p:cNvPr>
          <p:cNvSpPr/>
          <p:nvPr/>
        </p:nvSpPr>
        <p:spPr>
          <a:xfrm>
            <a:off x="2192055" y="6112026"/>
            <a:ext cx="1828800" cy="424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87761535"/>
      </p:ext>
    </p:extLst>
  </p:cSld>
  <p:clrMapOvr>
    <a:masterClrMapping/>
  </p:clrMapOvr>
  <p:transition advTm="2316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0820"/>
            <a:ext cx="2133600" cy="297180"/>
          </a:xfrm>
        </p:spPr>
        <p:txBody>
          <a:bodyPr/>
          <a:lstStyle/>
          <a:p>
            <a:fld id="{243FB592-B9A9-49AA-A86F-4031F7B97808}" type="slidenum">
              <a:rPr lang="en-US" smtClean="0"/>
              <a:pPr/>
              <a:t>13</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JO" sz="2800" dirty="0"/>
              <a:t>ح.1. 2</a:t>
            </a:r>
            <a:r>
              <a:rPr lang="ar" sz="2800" dirty="0"/>
              <a:t>- تأثير الجز</a:t>
            </a:r>
            <a:r>
              <a:rPr lang="ar-JO" sz="2800" dirty="0"/>
              <a:t>ر</a:t>
            </a:r>
            <a:r>
              <a:rPr lang="ar" sz="2800" dirty="0"/>
              <a:t> الحرارية</a:t>
            </a:r>
            <a:endParaRPr lang="it-IT" sz="2800" dirty="0"/>
          </a:p>
        </p:txBody>
      </p:sp>
      <p:sp>
        <p:nvSpPr>
          <p:cNvPr id="12" name="Rectangle 11"/>
          <p:cNvSpPr/>
          <p:nvPr/>
        </p:nvSpPr>
        <p:spPr>
          <a:xfrm>
            <a:off x="7565765" y="969983"/>
            <a:ext cx="1407188"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7</a:t>
            </a:r>
            <a:endParaRPr lang="el-GR" sz="2400" dirty="0"/>
          </a:p>
        </p:txBody>
      </p:sp>
      <p:sp>
        <p:nvSpPr>
          <p:cNvPr id="13" name="Rectangle 12"/>
          <p:cNvSpPr/>
          <p:nvPr/>
        </p:nvSpPr>
        <p:spPr>
          <a:xfrm>
            <a:off x="223311" y="1258372"/>
            <a:ext cx="5462244" cy="461665"/>
          </a:xfrm>
          <a:prstGeom prst="rect">
            <a:avLst/>
          </a:prstGeom>
        </p:spPr>
        <p:txBody>
          <a:bodyPr wrap="square">
            <a:spAutoFit/>
          </a:bodyPr>
          <a:lstStyle/>
          <a:p>
            <a:pPr algn="ctr" rtl="1">
              <a:spcAft>
                <a:spcPts val="600"/>
              </a:spcAft>
            </a:pPr>
            <a:r>
              <a:rPr lang="ar" sz="2200" b="1" dirty="0"/>
              <a:t>احسب متوسط </a:t>
            </a:r>
            <a:r>
              <a:rPr lang="ar" sz="2400" b="1" dirty="0"/>
              <a:t>SRi</a:t>
            </a:r>
            <a:endParaRPr lang="en-GB" sz="2200" dirty="0"/>
          </a:p>
        </p:txBody>
      </p:sp>
      <p:grpSp>
        <p:nvGrpSpPr>
          <p:cNvPr id="14" name="Group 13"/>
          <p:cNvGrpSpPr/>
          <p:nvPr/>
        </p:nvGrpSpPr>
        <p:grpSpPr>
          <a:xfrm>
            <a:off x="1494662" y="2017713"/>
            <a:ext cx="6071103" cy="1820237"/>
            <a:chOff x="1965680" y="4332594"/>
            <a:chExt cx="6071103" cy="1820237"/>
          </a:xfrm>
        </p:grpSpPr>
        <p:grpSp>
          <p:nvGrpSpPr>
            <p:cNvPr id="15" name="Group 14"/>
            <p:cNvGrpSpPr/>
            <p:nvPr/>
          </p:nvGrpSpPr>
          <p:grpSpPr>
            <a:xfrm>
              <a:off x="5232579" y="4332594"/>
              <a:ext cx="2804204" cy="1747344"/>
              <a:chOff x="6483565" y="4091670"/>
              <a:chExt cx="2804204" cy="1747344"/>
            </a:xfrm>
          </p:grpSpPr>
          <p:pic>
            <p:nvPicPr>
              <p:cNvPr id="22" name="Picture 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3565" y="4091670"/>
                <a:ext cx="2643338" cy="174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23" name="Rectangle 22"/>
                  <p:cNvSpPr/>
                  <p:nvPr/>
                </p:nvSpPr>
                <p:spPr>
                  <a:xfrm>
                    <a:off x="6519607" y="4783612"/>
                    <a:ext cx="2768162" cy="600164"/>
                  </a:xfrm>
                  <a:prstGeom prst="rect">
                    <a:avLst/>
                  </a:prstGeom>
                </p:spPr>
                <p:txBody>
                  <a:bodyPr wrap="square">
                    <a:spAutoFit/>
                  </a:bodyPr>
                  <a:lstStyle/>
                  <a:p>
                    <a:pPr>
                      <a:spcAft>
                        <a:spcPts val="600"/>
                      </a:spcAft>
                    </a:pPr>
                    <a14:m>
                      <m:oMathPara xmlns:m="http://schemas.openxmlformats.org/officeDocument/2006/math">
                        <m:oMathParaPr>
                          <m:jc m:val="center"/>
                        </m:oMathParaPr>
                        <m:oMath xmlns:m="http://schemas.openxmlformats.org/officeDocument/2006/math">
                          <m:r>
                            <a:rPr lang="en-US" sz="28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𝟏𝟖</m:t>
                          </m:r>
                          <m:r>
                            <a:rPr lang="en-US" sz="28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m:t>
                          </m:r>
                          <m:r>
                            <a:rPr lang="en-US" sz="2800" b="1" i="0" u="sng" dirty="0" smtClean="0">
                              <a:solidFill>
                                <a:srgbClr val="FF0000"/>
                              </a:solidFill>
                              <a:effectLst>
                                <a:outerShdw blurRad="38100" dist="38100" dir="2700000" algn="tl">
                                  <a:srgbClr val="000000">
                                    <a:alpha val="43137"/>
                                  </a:srgbClr>
                                </a:outerShdw>
                              </a:effectLst>
                              <a:latin typeface="Cambria Math" panose="02040503050406030204" pitchFamily="18" charset="0"/>
                            </a:rPr>
                            <m:t>𝟕</m:t>
                          </m:r>
                        </m:oMath>
                      </m:oMathPara>
                    </a14:m>
                    <a:endParaRPr lang="en-GB" sz="2800" b="1" u="sng" dirty="0">
                      <a:solidFill>
                        <a:srgbClr val="FF0000"/>
                      </a:solidFill>
                      <a:effectLst>
                        <a:outerShdw blurRad="38100" dist="38100" dir="2700000" algn="tl">
                          <a:srgbClr val="000000">
                            <a:alpha val="43137"/>
                          </a:srgbClr>
                        </a:outerShdw>
                      </a:effectLst>
                    </a:endParaRPr>
                  </a:p>
                </p:txBody>
              </p:sp>
            </mc:Choice>
            <mc:Fallback xmlns="">
              <p:sp>
                <p:nvSpPr>
                  <p:cNvPr id="23" name="Rectangle 22"/>
                  <p:cNvSpPr>
                    <a:spLocks noRot="1" noChangeAspect="1" noMove="1" noResize="1" noEditPoints="1" noAdjustHandles="1" noChangeArrowheads="1" noChangeShapeType="1" noTextEdit="1"/>
                  </p:cNvSpPr>
                  <p:nvPr/>
                </p:nvSpPr>
                <p:spPr>
                  <a:xfrm>
                    <a:off x="6519607" y="4783612"/>
                    <a:ext cx="2768162" cy="600164"/>
                  </a:xfrm>
                  <a:prstGeom prst="rect">
                    <a:avLst/>
                  </a:prstGeom>
                  <a:blipFill>
                    <a:blip r:embed="rId3"/>
                    <a:stretch>
                      <a:fillRect/>
                    </a:stretch>
                  </a:blipFill>
                </p:spPr>
                <p:txBody>
                  <a:bodyPr/>
                  <a:lstStyle/>
                  <a:p>
                    <a:r xmlns:a="http://schemas.openxmlformats.org/drawingml/2006/main">
                      <a:rPr lang="ar">
                        <a:noFill/>
                      </a:rPr>
                      <a:t> </a:t>
                    </a:r>
                  </a:p>
                </p:txBody>
              </p:sp>
            </mc:Fallback>
          </mc:AlternateContent>
        </p:grpSp>
        <p:sp>
          <p:nvSpPr>
            <p:cNvPr id="16" name="Rectangle 15"/>
            <p:cNvSpPr/>
            <p:nvPr/>
          </p:nvSpPr>
          <p:spPr>
            <a:xfrm>
              <a:off x="5222537" y="4862953"/>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nvGrpSpPr>
            <p:cNvPr id="17" name="Group 16"/>
            <p:cNvGrpSpPr/>
            <p:nvPr/>
          </p:nvGrpSpPr>
          <p:grpSpPr>
            <a:xfrm>
              <a:off x="1965680" y="4550679"/>
              <a:ext cx="2384926" cy="1547878"/>
              <a:chOff x="1965680" y="4401248"/>
              <a:chExt cx="2384926" cy="1547878"/>
            </a:xfrm>
          </p:grpSpPr>
          <p:sp>
            <p:nvSpPr>
              <p:cNvPr id="19" name="Rounded Rectangle 18"/>
              <p:cNvSpPr/>
              <p:nvPr/>
            </p:nvSpPr>
            <p:spPr>
              <a:xfrm>
                <a:off x="2052994" y="5409126"/>
                <a:ext cx="2210298" cy="5400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ar" sz="2800" b="1" dirty="0">
                    <a:solidFill>
                      <a:schemeClr val="tx1"/>
                    </a:solidFill>
                  </a:rPr>
                  <a:t>600 </a:t>
                </a:r>
                <a:r>
                  <a:rPr lang="ar" sz="2800" b="1" dirty="0">
                    <a:solidFill>
                      <a:schemeClr val="tx1"/>
                    </a:solidFill>
                    <a:cs typeface="Calibri" panose="020F0502020204030204" pitchFamily="34" charset="0"/>
                  </a:rPr>
                  <a:t>م </a:t>
                </a:r>
                <a:r>
                  <a:rPr lang="ar" sz="2800" b="1" baseline="30000" dirty="0">
                    <a:solidFill>
                      <a:schemeClr val="tx1"/>
                    </a:solidFill>
                    <a:cs typeface="Calibri" panose="020F0502020204030204" pitchFamily="34" charset="0"/>
                  </a:rPr>
                  <a:t>2</a:t>
                </a:r>
                <a:endParaRPr lang="en-US" sz="2800" b="1" dirty="0">
                  <a:solidFill>
                    <a:schemeClr val="tx1"/>
                  </a:solidFill>
                  <a:effectLst>
                    <a:outerShdw blurRad="38100" dist="38100" dir="2700000" algn="tl">
                      <a:srgbClr val="000000">
                        <a:alpha val="43137"/>
                      </a:srgbClr>
                    </a:outerShdw>
                  </a:effectLst>
                </a:endParaRPr>
              </a:p>
            </p:txBody>
          </p:sp>
          <p:sp>
            <p:nvSpPr>
              <p:cNvPr id="20" name="Rounded Rectangle 19"/>
              <p:cNvSpPr/>
              <p:nvPr/>
            </p:nvSpPr>
            <p:spPr>
              <a:xfrm>
                <a:off x="2052994" y="4463692"/>
                <a:ext cx="2210298" cy="540000"/>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lvl="0" algn="ctr"/>
                <a:r>
                  <a:rPr lang="ar" sz="2800" b="1" dirty="0">
                    <a:solidFill>
                      <a:schemeClr val="tx1"/>
                    </a:solidFill>
                  </a:rPr>
                  <a:t>11208 م </a:t>
                </a:r>
                <a:r>
                  <a:rPr lang="ar" sz="2800" b="1" baseline="30000" dirty="0">
                    <a:solidFill>
                      <a:schemeClr val="tx1"/>
                    </a:solidFill>
                  </a:rPr>
                  <a:t>2</a:t>
                </a:r>
                <a:endParaRPr lang="en-US" sz="2800" b="1" baseline="30000" dirty="0">
                  <a:solidFill>
                    <a:schemeClr val="tx1"/>
                  </a:solidFill>
                  <a:cs typeface="Calibri" panose="020F0502020204030204" pitchFamily="34" charset="0"/>
                </a:endParaRPr>
              </a:p>
            </p:txBody>
          </p:sp>
          <p:sp>
            <p:nvSpPr>
              <p:cNvPr id="21" name="Rectangle 20"/>
              <p:cNvSpPr/>
              <p:nvPr/>
            </p:nvSpPr>
            <p:spPr>
              <a:xfrm>
                <a:off x="1965680" y="4401248"/>
                <a:ext cx="2384926"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______</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sp>
          <p:nvSpPr>
            <p:cNvPr id="18" name="Right Brace 17"/>
            <p:cNvSpPr/>
            <p:nvPr/>
          </p:nvSpPr>
          <p:spPr>
            <a:xfrm>
              <a:off x="4404449" y="4496405"/>
              <a:ext cx="667265" cy="165642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4" name="Rectangle 23">
            <a:extLst>
              <a:ext uri="{FF2B5EF4-FFF2-40B4-BE49-F238E27FC236}">
                <a16:creationId xmlns:a16="http://schemas.microsoft.com/office/drawing/2014/main" id="{E61CE786-F98B-4F8D-A45C-CF5CF915C9E6}"/>
              </a:ext>
            </a:extLst>
          </p:cNvPr>
          <p:cNvSpPr/>
          <p:nvPr/>
        </p:nvSpPr>
        <p:spPr>
          <a:xfrm>
            <a:off x="2192055" y="6112026"/>
            <a:ext cx="1828800" cy="424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0821034"/>
      </p:ext>
    </p:extLst>
  </p:cSld>
  <p:clrMapOvr>
    <a:masterClrMapping/>
  </p:clrMapOvr>
  <p:transition advTm="2316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JO" b="1" dirty="0">
                <a:latin typeface="Calibri" panose="020F0502020204030204" pitchFamily="34" charset="0"/>
                <a:cs typeface="Calibri" panose="020F0502020204030204" pitchFamily="34" charset="0"/>
              </a:rPr>
              <a:t>تمرين </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8000"/>
          </a:xfrm>
        </p:spPr>
        <p:txBody>
          <a:bodyPr/>
          <a:lstStyle/>
          <a:p>
            <a:fld id="{243FB592-B9A9-49AA-A86F-4031F7B97808}" type="slidenum">
              <a:rPr lang="en-US" smtClean="0"/>
              <a:t>14</a:t>
            </a:fld>
            <a:endParaRPr lang="en-US"/>
          </a:p>
        </p:txBody>
      </p:sp>
      <p:sp>
        <p:nvSpPr>
          <p:cNvPr id="8" name="Titolo 1">
            <a:extLst>
              <a:ext uri="{FF2B5EF4-FFF2-40B4-BE49-F238E27FC236}">
                <a16:creationId xmlns:a16="http://schemas.microsoft.com/office/drawing/2014/main" id="{2388774E-A6F0-40B9-B4EA-80869EB94E3B}"/>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JO" sz="2800" dirty="0">
                <a:solidFill>
                  <a:schemeClr val="tx1">
                    <a:lumMod val="50000"/>
                    <a:lumOff val="50000"/>
                  </a:schemeClr>
                </a:solidFill>
              </a:rPr>
              <a:t>ح.1. 2</a:t>
            </a:r>
            <a:r>
              <a:rPr lang="ar" sz="2800" dirty="0">
                <a:solidFill>
                  <a:schemeClr val="tx1">
                    <a:lumMod val="50000"/>
                    <a:lumOff val="50000"/>
                  </a:schemeClr>
                </a:solidFill>
              </a:rPr>
              <a:t>- </a:t>
            </a:r>
            <a:r>
              <a:rPr lang="ar" sz="2800" dirty="0"/>
              <a:t>تأثير الجز</a:t>
            </a:r>
            <a:r>
              <a:rPr lang="ar-JO" sz="2800" dirty="0"/>
              <a:t>ر</a:t>
            </a:r>
            <a:r>
              <a:rPr lang="ar" sz="2800" dirty="0"/>
              <a:t> الحرارية</a:t>
            </a:r>
            <a:endParaRPr lang="it-IT" sz="2800" b="1" dirty="0">
              <a:solidFill>
                <a:schemeClr val="tx1">
                  <a:lumMod val="50000"/>
                  <a:lumOff val="50000"/>
                </a:schemeClr>
              </a:solidFill>
            </a:endParaRPr>
          </a:p>
        </p:txBody>
      </p:sp>
      <p:sp>
        <p:nvSpPr>
          <p:cNvPr id="6" name="Rectangle 5">
            <a:extLst>
              <a:ext uri="{FF2B5EF4-FFF2-40B4-BE49-F238E27FC236}">
                <a16:creationId xmlns:a16="http://schemas.microsoft.com/office/drawing/2014/main" id="{B4BA723D-CDB1-4CCD-85F3-387645987B06}"/>
              </a:ext>
            </a:extLst>
          </p:cNvPr>
          <p:cNvSpPr/>
          <p:nvPr/>
        </p:nvSpPr>
        <p:spPr>
          <a:xfrm>
            <a:off x="2192055" y="6112026"/>
            <a:ext cx="1828800" cy="424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89602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49390"/>
            <a:ext cx="2133600" cy="308610"/>
          </a:xfrm>
        </p:spPr>
        <p:txBody>
          <a:bodyPr/>
          <a:lstStyle/>
          <a:p>
            <a:fld id="{243FB592-B9A9-49AA-A86F-4031F7B97808}" type="slidenum">
              <a:rPr lang="en-US" smtClean="0"/>
              <a:pPr/>
              <a:t>15</a:t>
            </a:fld>
            <a:endParaRPr lang="en-US"/>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JO" sz="2800" dirty="0"/>
              <a:t>ح.1. 2</a:t>
            </a:r>
            <a:r>
              <a:rPr lang="ar" sz="2800" dirty="0"/>
              <a:t>- تأثير الجز</a:t>
            </a:r>
            <a:r>
              <a:rPr lang="ar-JO" sz="2800" dirty="0"/>
              <a:t>ر</a:t>
            </a:r>
            <a:r>
              <a:rPr lang="ar" sz="2800" dirty="0"/>
              <a:t> الحرارية</a:t>
            </a:r>
            <a:endParaRPr lang="it-IT" sz="2800" dirty="0"/>
          </a:p>
        </p:txBody>
      </p:sp>
      <p:grpSp>
        <p:nvGrpSpPr>
          <p:cNvPr id="8" name="Group 7"/>
          <p:cNvGrpSpPr/>
          <p:nvPr/>
        </p:nvGrpSpPr>
        <p:grpSpPr>
          <a:xfrm>
            <a:off x="349450" y="3795995"/>
            <a:ext cx="8514080" cy="1056597"/>
            <a:chOff x="314960" y="4530324"/>
            <a:chExt cx="8514080" cy="879851"/>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314960" y="4530324"/>
              <a:ext cx="8514080" cy="87985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ar" sz="2000" b="1" dirty="0"/>
                <a:t> احسب م مؤشر الانعكاس الشمسي الأفقي والسقف</a:t>
              </a:r>
              <a:r>
                <a:rPr lang="ar-JO" sz="2000" b="1" dirty="0"/>
                <a:t> و </a:t>
              </a:r>
              <a:r>
                <a:rPr lang="ar" sz="2000" b="1" dirty="0"/>
                <a:t>الأسطح فوق إجمالي مساحة قطعة الأرض</a:t>
              </a:r>
              <a:endParaRPr lang="el-GR" sz="2000" b="1" dirty="0"/>
            </a:p>
            <a:p>
              <a:pPr marL="0" indent="0" algn="r" rtl="1">
                <a:spcBef>
                  <a:spcPts val="0"/>
                </a:spcBef>
                <a:spcAft>
                  <a:spcPts val="600"/>
                </a:spcAft>
                <a:buNone/>
              </a:pPr>
              <a:r>
                <a:rPr lang="ar" sz="2000" b="1" dirty="0"/>
                <a:t>                </a:t>
              </a:r>
              <a:endParaRPr lang="en-GB"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4960" y="4809599"/>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460858" y="1169744"/>
            <a:ext cx="8291264" cy="1986052"/>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rtl="1">
              <a:spcBef>
                <a:spcPts val="600"/>
              </a:spcBef>
              <a:spcAft>
                <a:spcPts val="1200"/>
              </a:spcAft>
              <a:buNone/>
            </a:pPr>
            <a:r>
              <a:rPr lang="ar-JO" sz="2200" dirty="0">
                <a:cs typeface="Calibri" panose="020F0502020204030204" pitchFamily="34" charset="0"/>
              </a:rPr>
              <a:t>مبنى </a:t>
            </a:r>
            <a:r>
              <a:rPr lang="ar" sz="2200" dirty="0">
                <a:cs typeface="Calibri" panose="020F0502020204030204" pitchFamily="34" charset="0"/>
              </a:rPr>
              <a:t>سكني </a:t>
            </a:r>
            <a:r>
              <a:rPr lang="ar-JO" sz="2200" dirty="0">
                <a:cs typeface="Calibri" panose="020F0502020204030204" pitchFamily="34" charset="0"/>
              </a:rPr>
              <a:t>قائم</a:t>
            </a:r>
            <a:r>
              <a:rPr lang="ar" sz="2200" dirty="0">
                <a:cs typeface="Calibri" panose="020F0502020204030204" pitchFamily="34" charset="0"/>
              </a:rPr>
              <a:t> على مساحة كبيرة تبلغ 500 م </a:t>
            </a:r>
            <a:r>
              <a:rPr lang="ar" sz="2200" baseline="30000" dirty="0">
                <a:cs typeface="Calibri" panose="020F0502020204030204" pitchFamily="34" charset="0"/>
              </a:rPr>
              <a:t>2 </a:t>
            </a:r>
            <a:r>
              <a:rPr lang="ar" sz="2200" dirty="0">
                <a:cs typeface="Calibri" panose="020F0502020204030204" pitchFamily="34" charset="0"/>
              </a:rPr>
              <a:t>. - المبنى ذو سقف مائل بمساحة اجمالية 175 م </a:t>
            </a:r>
            <a:r>
              <a:rPr lang="ar" sz="2200" baseline="30000" dirty="0">
                <a:cs typeface="Calibri" panose="020F0502020204030204" pitchFamily="34" charset="0"/>
              </a:rPr>
              <a:t>2 </a:t>
            </a:r>
            <a:r>
              <a:rPr lang="ar" sz="2200" dirty="0">
                <a:cs typeface="Calibri" panose="020F0502020204030204" pitchFamily="34" charset="0"/>
              </a:rPr>
              <a:t>مغطى بالقرميد وسقف مسطح بمساحة 50 م </a:t>
            </a:r>
            <a:r>
              <a:rPr lang="ar" sz="2200" baseline="30000" dirty="0">
                <a:cs typeface="Calibri" panose="020F0502020204030204" pitchFamily="34" charset="0"/>
              </a:rPr>
              <a:t>2 </a:t>
            </a:r>
            <a:r>
              <a:rPr lang="ar" sz="2200" dirty="0">
                <a:cs typeface="Calibri" panose="020F0502020204030204" pitchFamily="34" charset="0"/>
              </a:rPr>
              <a:t>مغطى ببلاط الرصف . المساحة الخارجية مغطاة جزئياً ببلاط الرصف الطبيعي (75٪) والنبات (25٪).</a:t>
            </a:r>
          </a:p>
        </p:txBody>
      </p:sp>
      <p:sp>
        <p:nvSpPr>
          <p:cNvPr id="12" name="Rectangle 11">
            <a:extLst>
              <a:ext uri="{FF2B5EF4-FFF2-40B4-BE49-F238E27FC236}">
                <a16:creationId xmlns:a16="http://schemas.microsoft.com/office/drawing/2014/main" id="{912A93A3-00E6-4C2E-85DD-9319CACF18D7}"/>
              </a:ext>
            </a:extLst>
          </p:cNvPr>
          <p:cNvSpPr/>
          <p:nvPr/>
        </p:nvSpPr>
        <p:spPr>
          <a:xfrm>
            <a:off x="2192055" y="6112026"/>
            <a:ext cx="1828800" cy="424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5716301"/>
      </p:ext>
    </p:extLst>
  </p:cSld>
  <p:clrMapOvr>
    <a:masterClrMapping/>
  </p:clrMapOvr>
  <p:transition advTm="2909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9" name="Table 58"/>
          <p:cNvGraphicFramePr>
            <a:graphicFrameLocks noGrp="1"/>
          </p:cNvGraphicFramePr>
          <p:nvPr>
            <p:extLst>
              <p:ext uri="{D42A27DB-BD31-4B8C-83A1-F6EECF244321}">
                <p14:modId xmlns:p14="http://schemas.microsoft.com/office/powerpoint/2010/main" val="3885825640"/>
              </p:ext>
            </p:extLst>
          </p:nvPr>
        </p:nvGraphicFramePr>
        <p:xfrm>
          <a:off x="487326" y="1504863"/>
          <a:ext cx="8169348" cy="13411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rtl="1"/>
                      <a:r>
                        <a:rPr lang="ar-JO" sz="2800" dirty="0"/>
                        <a:t>ح.1. 2 </a:t>
                      </a:r>
                      <a:r>
                        <a:rPr lang="ar" sz="2800" dirty="0"/>
                        <a:t>- تأثير الجز</a:t>
                      </a:r>
                      <a:r>
                        <a:rPr lang="ar-JO" sz="2800" dirty="0"/>
                        <a:t>ر</a:t>
                      </a:r>
                      <a:r>
                        <a:rPr lang="ar" sz="2800" dirty="0"/>
                        <a:t> الحرارية</a:t>
                      </a:r>
                      <a:endParaRPr lang="en-US" sz="2800" dirty="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rtl="1"/>
                      <a:r>
                        <a:rPr lang="ar" sz="2200" dirty="0"/>
                        <a:t>مشكلة</a:t>
                      </a:r>
                      <a:endParaRPr lang="en-US" sz="2200" b="1" dirty="0"/>
                    </a:p>
                  </a:txBody>
                  <a:tcPr/>
                </a:tc>
                <a:tc>
                  <a:txBody>
                    <a:bodyPr/>
                    <a:lstStyle/>
                    <a:p>
                      <a:pPr algn="ctr" rtl="1"/>
                      <a:r>
                        <a:rPr lang="ar" sz="2200" dirty="0"/>
                        <a:t>فئة</a:t>
                      </a:r>
                      <a:endParaRPr lang="en-US" sz="2200" b="1" dirty="0"/>
                    </a:p>
                  </a:txBody>
                  <a:tcPr/>
                </a:tc>
                <a:extLst>
                  <a:ext uri="{0D108BD9-81ED-4DB2-BD59-A6C34878D82A}">
                    <a16:rowId xmlns:a16="http://schemas.microsoft.com/office/drawing/2014/main" val="10001"/>
                  </a:ext>
                </a:extLst>
              </a:tr>
              <a:tr h="370840">
                <a:tc>
                  <a:txBody>
                    <a:bodyPr/>
                    <a:lstStyle/>
                    <a:p>
                      <a:pPr algn="ctr" rtl="1"/>
                      <a:r>
                        <a:rPr lang="ar-JO" sz="2000" dirty="0"/>
                        <a:t>ح</a:t>
                      </a:r>
                      <a:r>
                        <a:rPr lang="ar" sz="2000" dirty="0"/>
                        <a:t> - التكيف مع تغير المناخ</a:t>
                      </a:r>
                      <a:endParaRPr lang="en-US" sz="2000" dirty="0"/>
                    </a:p>
                  </a:txBody>
                  <a:tcPr/>
                </a:tc>
                <a:tc>
                  <a:txBody>
                    <a:bodyPr/>
                    <a:lstStyle/>
                    <a:p>
                      <a:pPr algn="ctr" rtl="1"/>
                      <a:r>
                        <a:rPr lang="ar-JO" sz="2000" dirty="0"/>
                        <a:t>ح. 1 </a:t>
                      </a:r>
                      <a:r>
                        <a:rPr lang="ar" sz="2000" dirty="0"/>
                        <a:t>العمل المناخي: زيادة درجة الحرارة</a:t>
                      </a:r>
                      <a:endParaRPr lang="en-US" sz="2000" dirty="0"/>
                    </a:p>
                  </a:txBody>
                  <a:tcPr/>
                </a:tc>
                <a:extLst>
                  <a:ext uri="{0D108BD9-81ED-4DB2-BD59-A6C34878D82A}">
                    <a16:rowId xmlns:a16="http://schemas.microsoft.com/office/drawing/2014/main" val="10002"/>
                  </a:ext>
                </a:extLst>
              </a:tr>
            </a:tbl>
          </a:graphicData>
        </a:graphic>
      </p:graphicFrame>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06422" cy="626301"/>
          </a:xfrm>
        </p:spPr>
        <p:txBody>
          <a:bodyPr>
            <a:normAutofit/>
          </a:bodyPr>
          <a:lstStyle/>
          <a:p>
            <a:pPr rtl="1"/>
            <a:r>
              <a:rPr lang="ar-JO" sz="2800" b="1" dirty="0">
                <a:solidFill>
                  <a:schemeClr val="tx1">
                    <a:lumMod val="50000"/>
                    <a:lumOff val="50000"/>
                  </a:schemeClr>
                </a:solidFill>
              </a:rPr>
              <a:t>ح.1. 2</a:t>
            </a:r>
            <a:r>
              <a:rPr lang="ar" sz="2800" b="1" dirty="0">
                <a:solidFill>
                  <a:schemeClr val="tx1">
                    <a:lumMod val="50000"/>
                    <a:lumOff val="50000"/>
                  </a:schemeClr>
                </a:solidFill>
              </a:rPr>
              <a:t>- </a:t>
            </a:r>
            <a:r>
              <a:rPr lang="ar" sz="2800" dirty="0"/>
              <a:t>تأثير الجز</a:t>
            </a:r>
            <a:r>
              <a:rPr lang="ar-JO" sz="2800" dirty="0"/>
              <a:t>ر</a:t>
            </a:r>
            <a:r>
              <a:rPr lang="ar" sz="2800" dirty="0"/>
              <a:t> الحرارية</a:t>
            </a:r>
            <a:endParaRPr lang="it-IT" sz="2800" b="1" dirty="0">
              <a:solidFill>
                <a:srgbClr val="00B050"/>
              </a:solidFill>
            </a:endParaRPr>
          </a:p>
        </p:txBody>
      </p:sp>
      <p:sp>
        <p:nvSpPr>
          <p:cNvPr id="7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48678"/>
            <a:ext cx="2133600" cy="365125"/>
          </a:xfrm>
        </p:spPr>
        <p:txBody>
          <a:bodyPr/>
          <a:lstStyle/>
          <a:p>
            <a:fld id="{243FB592-B9A9-49AA-A86F-4031F7B97808}" type="slidenum">
              <a:rPr lang="en-US" smtClean="0">
                <a:solidFill>
                  <a:schemeClr val="bg1"/>
                </a:solidFill>
              </a:rPr>
              <a:t>2</a:t>
            </a:fld>
            <a:endParaRPr lang="en-US" dirty="0">
              <a:solidFill>
                <a:schemeClr val="bg1"/>
              </a:solidFill>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3871350883"/>
              </p:ext>
            </p:extLst>
          </p:nvPr>
        </p:nvGraphicFramePr>
        <p:xfrm>
          <a:off x="2589026" y="3506438"/>
          <a:ext cx="3965947" cy="1957659"/>
        </p:xfrm>
        <a:graphic>
          <a:graphicData uri="http://schemas.openxmlformats.org/presentationml/2006/ole">
            <mc:AlternateContent xmlns:mc="http://schemas.openxmlformats.org/markup-compatibility/2006">
              <mc:Choice xmlns:v="urn:schemas-microsoft-com:vml" Requires="v">
                <p:oleObj spid="_x0000_s2080" name="Bitmap Image" r:id="rId3" imgW="2984400" imgH="1473120" progId="PBrush">
                  <p:embed/>
                </p:oleObj>
              </mc:Choice>
              <mc:Fallback>
                <p:oleObj name="Bitmap Image" r:id="rId3" imgW="2984400" imgH="1473120" progId="PBrush">
                  <p:embed/>
                  <p:pic>
                    <p:nvPicPr>
                      <p:cNvPr id="0" name=""/>
                      <p:cNvPicPr/>
                      <p:nvPr/>
                    </p:nvPicPr>
                    <p:blipFill>
                      <a:blip r:embed="rId4"/>
                      <a:stretch>
                        <a:fillRect/>
                      </a:stretch>
                    </p:blipFill>
                    <p:spPr>
                      <a:xfrm>
                        <a:off x="2589026" y="3506438"/>
                        <a:ext cx="3965947" cy="1957659"/>
                      </a:xfrm>
                      <a:prstGeom prst="rect">
                        <a:avLst/>
                      </a:prstGeom>
                    </p:spPr>
                  </p:pic>
                </p:oleObj>
              </mc:Fallback>
            </mc:AlternateContent>
          </a:graphicData>
        </a:graphic>
      </p:graphicFrame>
      <p:sp>
        <p:nvSpPr>
          <p:cNvPr id="3" name="Rectangle 2"/>
          <p:cNvSpPr/>
          <p:nvPr/>
        </p:nvSpPr>
        <p:spPr>
          <a:xfrm>
            <a:off x="2486721" y="5464097"/>
            <a:ext cx="5921298" cy="246221"/>
          </a:xfrm>
          <a:prstGeom prst="rect">
            <a:avLst/>
          </a:prstGeom>
        </p:spPr>
        <p:txBody>
          <a:bodyPr wrap="square">
            <a:spAutoFit/>
          </a:bodyPr>
          <a:lstStyle/>
          <a:p>
            <a:r>
              <a:rPr lang="ar" sz="1000" dirty="0"/>
              <a:t>المصدر: https : //hdgbuildingmaterials.com/products/solar-reflectance-index-hdg-primer/</a:t>
            </a:r>
          </a:p>
        </p:txBody>
      </p:sp>
      <p:sp>
        <p:nvSpPr>
          <p:cNvPr id="4" name="Rectangle 3">
            <a:extLst>
              <a:ext uri="{FF2B5EF4-FFF2-40B4-BE49-F238E27FC236}">
                <a16:creationId xmlns:a16="http://schemas.microsoft.com/office/drawing/2014/main" id="{6411911F-A4A2-4195-8A44-540A16C50E19}"/>
              </a:ext>
            </a:extLst>
          </p:cNvPr>
          <p:cNvSpPr/>
          <p:nvPr/>
        </p:nvSpPr>
        <p:spPr>
          <a:xfrm>
            <a:off x="2192055" y="6112026"/>
            <a:ext cx="1828800" cy="424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7638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457200" y="1036320"/>
            <a:ext cx="8229600" cy="5089843"/>
          </a:xfrm>
          <a:prstGeom prst="rect">
            <a:avLst/>
          </a:prstGeom>
        </p:spPr>
        <p:txBody>
          <a:bodyPr>
            <a:normAutofit/>
          </a:bodyPr>
          <a:lstStyle/>
          <a:p>
            <a:pPr marL="0" indent="0" algn="r" rtl="1">
              <a:buNone/>
            </a:pPr>
            <a:r>
              <a:rPr lang="ar" sz="2400" b="1" u="sng" dirty="0">
                <a:latin typeface="Calibri" panose="020F0502020204030204" pitchFamily="34" charset="0"/>
                <a:cs typeface="Calibri" panose="020F0502020204030204" pitchFamily="34" charset="0"/>
              </a:rPr>
              <a:t>مؤشر</a:t>
            </a:r>
            <a:r>
              <a:rPr lang="ar" sz="2400" b="1" dirty="0">
                <a:latin typeface="Calibri" panose="020F0502020204030204" pitchFamily="34" charset="0"/>
                <a:cs typeface="Calibri" panose="020F0502020204030204" pitchFamily="34" charset="0"/>
              </a:rPr>
              <a:t> </a:t>
            </a:r>
          </a:p>
          <a:p>
            <a:pPr marL="0" indent="0" algn="r" rtl="1">
              <a:buNone/>
            </a:pPr>
            <a:endParaRPr lang="it-IT" sz="2000" b="1" dirty="0">
              <a:latin typeface="Calibri" panose="020F0502020204030204" pitchFamily="34" charset="0"/>
              <a:cs typeface="Calibri" panose="020F0502020204030204" pitchFamily="34" charset="0"/>
            </a:endParaRPr>
          </a:p>
          <a:p>
            <a:pPr marL="0" indent="0" algn="r" rtl="1">
              <a:buNone/>
            </a:pPr>
            <a:endParaRPr lang="it-IT" sz="10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3</a:t>
            </a:fld>
            <a:endParaRPr lang="en-US"/>
          </a:p>
        </p:txBody>
      </p:sp>
      <p:graphicFrame>
        <p:nvGraphicFramePr>
          <p:cNvPr id="10"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1253562862"/>
              </p:ext>
            </p:extLst>
          </p:nvPr>
        </p:nvGraphicFramePr>
        <p:xfrm>
          <a:off x="504528" y="1813774"/>
          <a:ext cx="8182272" cy="1833880"/>
        </p:xfrm>
        <a:graphic>
          <a:graphicData uri="http://schemas.openxmlformats.org/drawingml/2006/table">
            <a:tbl>
              <a:tblPr firstRow="1" bandRow="1">
                <a:tableStyleId>{F5AB1C69-6EDB-4FF4-983F-18BD219EF322}</a:tableStyleId>
              </a:tblPr>
              <a:tblGrid>
                <a:gridCol w="2736304">
                  <a:extLst>
                    <a:ext uri="{9D8B030D-6E8A-4147-A177-3AD203B41FA5}">
                      <a16:colId xmlns:a16="http://schemas.microsoft.com/office/drawing/2014/main" val="338152859"/>
                    </a:ext>
                  </a:extLst>
                </a:gridCol>
                <a:gridCol w="2232248">
                  <a:extLst>
                    <a:ext uri="{9D8B030D-6E8A-4147-A177-3AD203B41FA5}">
                      <a16:colId xmlns:a16="http://schemas.microsoft.com/office/drawing/2014/main" val="125890587"/>
                    </a:ext>
                  </a:extLst>
                </a:gridCol>
                <a:gridCol w="1584176">
                  <a:extLst>
                    <a:ext uri="{9D8B030D-6E8A-4147-A177-3AD203B41FA5}">
                      <a16:colId xmlns:a16="http://schemas.microsoft.com/office/drawing/2014/main" val="2093439941"/>
                    </a:ext>
                  </a:extLst>
                </a:gridCol>
                <a:gridCol w="1629544">
                  <a:extLst>
                    <a:ext uri="{9D8B030D-6E8A-4147-A177-3AD203B41FA5}">
                      <a16:colId xmlns:a16="http://schemas.microsoft.com/office/drawing/2014/main" val="1306176470"/>
                    </a:ext>
                  </a:extLst>
                </a:gridCol>
              </a:tblGrid>
              <a:tr h="370840">
                <a:tc>
                  <a:txBody>
                    <a:bodyPr/>
                    <a:lstStyle/>
                    <a:p>
                      <a:pPr algn="r" rtl="1"/>
                      <a:r>
                        <a:rPr lang="ar" dirty="0" err="1"/>
                        <a:t>وصف</a:t>
                      </a:r>
                      <a:endParaRPr lang="it-IT" dirty="0"/>
                    </a:p>
                  </a:txBody>
                  <a:tcPr/>
                </a:tc>
                <a:tc>
                  <a:txBody>
                    <a:bodyPr/>
                    <a:lstStyle/>
                    <a:p>
                      <a:pPr algn="r" rtl="1"/>
                      <a:r>
                        <a:rPr lang="ar" dirty="0"/>
                        <a:t>وحدة</a:t>
                      </a:r>
                    </a:p>
                  </a:txBody>
                  <a:tcPr/>
                </a:tc>
                <a:tc>
                  <a:txBody>
                    <a:bodyPr/>
                    <a:lstStyle/>
                    <a:p>
                      <a:pPr algn="r" rtl="1"/>
                      <a:r>
                        <a:rPr lang="ar" dirty="0"/>
                        <a:t>مرحلة المشروع</a:t>
                      </a:r>
                    </a:p>
                  </a:txBody>
                  <a:tcPr/>
                </a:tc>
                <a:tc>
                  <a:txBody>
                    <a:bodyPr/>
                    <a:lstStyle/>
                    <a:p>
                      <a:pPr algn="r" rtl="1"/>
                      <a:r>
                        <a:rPr lang="ar" dirty="0"/>
                        <a:t>مصدر البيانات</a:t>
                      </a:r>
                    </a:p>
                  </a:txBody>
                  <a:tcPr/>
                </a:tc>
                <a:extLst>
                  <a:ext uri="{0D108BD9-81ED-4DB2-BD59-A6C34878D82A}">
                    <a16:rowId xmlns:a16="http://schemas.microsoft.com/office/drawing/2014/main" val="3467756336"/>
                  </a:ext>
                </a:extLst>
              </a:tr>
              <a:tr h="37084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 sz="1800" kern="1200" dirty="0">
                          <a:solidFill>
                            <a:schemeClr val="tx1"/>
                          </a:solidFill>
                          <a:effectLst/>
                        </a:rPr>
                        <a:t>مؤشر الانعكاس الشمسي المتوسط للأسطح والأسطح المرصوفة في المنطقة</a:t>
                      </a:r>
                      <a:endParaRPr lang="en-US" dirty="0">
                        <a:solidFill>
                          <a:schemeClr val="tx1"/>
                        </a:solidFill>
                        <a:effectLst/>
                      </a:endParaRPr>
                    </a:p>
                  </a:txBody>
                  <a:tcPr anchor="ctr"/>
                </a:tc>
                <a:tc>
                  <a:txBody>
                    <a:bodyPr/>
                    <a:lstStyle/>
                    <a:p>
                      <a:pPr algn="ctr" rtl="1"/>
                      <a:r>
                        <a:rPr lang="ar" sz="1800" kern="1200" dirty="0">
                          <a:effectLst/>
                        </a:rPr>
                        <a:t>-</a:t>
                      </a:r>
                      <a:endParaRPr lang="it-IT" sz="1800" kern="1200" baseline="3000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pPr algn="r" rtl="1"/>
                      <a:r>
                        <a:rPr lang="ar" dirty="0"/>
                        <a:t>تصميم</a:t>
                      </a:r>
                    </a:p>
                    <a:p>
                      <a:pPr algn="r" rtl="1"/>
                      <a:r>
                        <a:rPr lang="ar" dirty="0"/>
                        <a:t>____________</a:t>
                      </a:r>
                    </a:p>
                    <a:p>
                      <a:pPr algn="r" rtl="1"/>
                      <a:r>
                        <a:rPr lang="ar" dirty="0"/>
                        <a:t>إشغال</a:t>
                      </a:r>
                    </a:p>
                    <a:p>
                      <a:pPr algn="r" rtl="1"/>
                      <a:endParaRPr lang="it-IT" dirty="0">
                        <a:latin typeface="Calibri" panose="020F0502020204030204" pitchFamily="34" charset="0"/>
                        <a:cs typeface="Calibri" panose="020F0502020204030204" pitchFamily="34" charset="0"/>
                      </a:endParaRPr>
                    </a:p>
                  </a:txBody>
                  <a:tcPr anchor="ctr"/>
                </a:tc>
                <a:tc>
                  <a:txBody>
                    <a:bodyPr/>
                    <a:lstStyle/>
                    <a:p>
                      <a:pPr algn="r" rtl="1"/>
                      <a:r>
                        <a:rPr lang="ar" dirty="0" err="1"/>
                        <a:t>تقدير</a:t>
                      </a:r>
                      <a:endParaRPr lang="it-IT" dirty="0"/>
                    </a:p>
                    <a:p>
                      <a:pPr algn="r" rtl="1"/>
                      <a:r>
                        <a:rPr lang="ar" dirty="0"/>
                        <a:t>____________</a:t>
                      </a:r>
                    </a:p>
                    <a:p>
                      <a:pPr algn="r" rtl="1"/>
                      <a:r>
                        <a:rPr lang="ar" dirty="0"/>
                        <a:t>تقدير</a:t>
                      </a:r>
                    </a:p>
                    <a:p>
                      <a:pPr algn="r" rtl="1"/>
                      <a:endParaRPr lang="it-IT" dirty="0"/>
                    </a:p>
                  </a:txBody>
                  <a:tcPr anchor="ctr"/>
                </a:tc>
                <a:extLst>
                  <a:ext uri="{0D108BD9-81ED-4DB2-BD59-A6C34878D82A}">
                    <a16:rowId xmlns:a16="http://schemas.microsoft.com/office/drawing/2014/main" val="2222151201"/>
                  </a:ext>
                </a:extLst>
              </a:tr>
            </a:tbl>
          </a:graphicData>
        </a:graphic>
      </p:graphicFrame>
      <p:sp>
        <p:nvSpPr>
          <p:cNvPr id="8" name="Titolo 1">
            <a:extLst>
              <a:ext uri="{FF2B5EF4-FFF2-40B4-BE49-F238E27FC236}">
                <a16:creationId xmlns:a16="http://schemas.microsoft.com/office/drawing/2014/main" id="{C0A6F3B4-620D-4336-8F9A-E75A889981D9}"/>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JO" sz="2800" b="1" dirty="0">
                <a:solidFill>
                  <a:schemeClr val="tx1">
                    <a:lumMod val="50000"/>
                    <a:lumOff val="50000"/>
                  </a:schemeClr>
                </a:solidFill>
              </a:rPr>
              <a:t>ح.1. 2</a:t>
            </a:r>
            <a:r>
              <a:rPr lang="ar" sz="2800" b="1" dirty="0">
                <a:solidFill>
                  <a:schemeClr val="tx1">
                    <a:lumMod val="50000"/>
                    <a:lumOff val="50000"/>
                  </a:schemeClr>
                </a:solidFill>
              </a:rPr>
              <a:t>- </a:t>
            </a:r>
            <a:r>
              <a:rPr lang="ar" sz="2800" dirty="0"/>
              <a:t>تأثير الجز</a:t>
            </a:r>
            <a:r>
              <a:rPr lang="ar-JO" sz="2800" dirty="0"/>
              <a:t>ر</a:t>
            </a:r>
            <a:r>
              <a:rPr lang="ar" sz="2800" dirty="0"/>
              <a:t> الحرارية</a:t>
            </a:r>
            <a:endParaRPr lang="it-IT" sz="2800" b="1" dirty="0">
              <a:solidFill>
                <a:schemeClr val="tx1">
                  <a:lumMod val="50000"/>
                  <a:lumOff val="50000"/>
                </a:schemeClr>
              </a:solidFill>
            </a:endParaRPr>
          </a:p>
        </p:txBody>
      </p:sp>
      <p:sp>
        <p:nvSpPr>
          <p:cNvPr id="2" name="TextBox 1"/>
          <p:cNvSpPr txBox="1"/>
          <p:nvPr/>
        </p:nvSpPr>
        <p:spPr>
          <a:xfrm>
            <a:off x="1081668" y="3908237"/>
            <a:ext cx="7605132" cy="646331"/>
          </a:xfrm>
          <a:prstGeom prst="rect">
            <a:avLst/>
          </a:prstGeom>
          <a:noFill/>
        </p:spPr>
        <p:txBody>
          <a:bodyPr wrap="square" rtlCol="0">
            <a:spAutoFit/>
          </a:bodyPr>
          <a:lstStyle/>
          <a:p>
            <a:pPr algn="r" rtl="1"/>
            <a:r>
              <a:rPr lang="ar" dirty="0"/>
              <a:t>مساحة حساب المؤشر هي المساحة الإجمالية لقطعة أرض البناء.</a:t>
            </a:r>
            <a:endParaRPr lang="en-GB" dirty="0"/>
          </a:p>
          <a:p>
            <a:pPr marL="285750" indent="-285750" algn="r" rtl="1">
              <a:buFont typeface="Arial" panose="020B0604020202020204" pitchFamily="34" charset="0"/>
              <a:buChar char="•"/>
            </a:pPr>
            <a:endParaRPr lang="en-GB" dirty="0"/>
          </a:p>
        </p:txBody>
      </p:sp>
      <p:pic>
        <p:nvPicPr>
          <p:cNvPr id="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0178" y="3908237"/>
            <a:ext cx="378512" cy="368806"/>
          </a:xfrm>
          <a:prstGeom prst="rect">
            <a:avLst/>
          </a:prstGeom>
          <a:solidFill>
            <a:srgbClr val="FFFF00"/>
          </a:solidFill>
          <a:ln>
            <a:noFill/>
          </a:ln>
          <a:extLst/>
        </p:spPr>
      </p:pic>
      <p:sp>
        <p:nvSpPr>
          <p:cNvPr id="9" name="Rectangle 8">
            <a:extLst>
              <a:ext uri="{FF2B5EF4-FFF2-40B4-BE49-F238E27FC236}">
                <a16:creationId xmlns:a16="http://schemas.microsoft.com/office/drawing/2014/main" id="{5DDF9AB5-DEF1-4162-968F-58E0962C934D}"/>
              </a:ext>
            </a:extLst>
          </p:cNvPr>
          <p:cNvSpPr/>
          <p:nvPr/>
        </p:nvSpPr>
        <p:spPr>
          <a:xfrm>
            <a:off x="2192055" y="6112026"/>
            <a:ext cx="1828800" cy="424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3474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699796"/>
          </a:xfrm>
        </p:spPr>
        <p:txBody>
          <a:bodyPr>
            <a:normAutofit/>
          </a:bodyPr>
          <a:lstStyle/>
          <a:p>
            <a:r>
              <a:rPr lang="ar-JO" sz="2800" dirty="0"/>
              <a:t>ح.1. 2</a:t>
            </a:r>
            <a:r>
              <a:rPr lang="ar" sz="2800" dirty="0"/>
              <a:t>- تأثير الجز</a:t>
            </a:r>
            <a:r>
              <a:rPr lang="ar-JO" sz="2800" dirty="0"/>
              <a:t>ر</a:t>
            </a:r>
            <a:r>
              <a:rPr lang="ar" sz="2800" dirty="0"/>
              <a:t> الحرارية</a:t>
            </a:r>
            <a:endParaRPr lang="it-IT" sz="2800" b="1" dirty="0">
              <a:solidFill>
                <a:schemeClr val="tx1">
                  <a:lumMod val="50000"/>
                  <a:lumOff val="50000"/>
                </a:schemeClr>
              </a:solidFill>
            </a:endParaRPr>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362712" y="1121664"/>
            <a:ext cx="8418576" cy="4482465"/>
          </a:xfrm>
          <a:prstGeom prst="rect">
            <a:avLst/>
          </a:prstGeom>
        </p:spPr>
        <p:txBody>
          <a:bodyPr>
            <a:normAutofit/>
          </a:bodyPr>
          <a:lstStyle/>
          <a:p>
            <a:pPr marL="0" indent="0" algn="r" rtl="1">
              <a:buNone/>
            </a:pPr>
            <a:r>
              <a:rPr lang="ar-JO" sz="2400" b="1" u="sng" dirty="0">
                <a:latin typeface="Calibri" panose="020F0502020204030204" pitchFamily="34" charset="0"/>
                <a:cs typeface="Calibri" panose="020F0502020204030204" pitchFamily="34" charset="0"/>
              </a:rPr>
              <a:t>الهدف</a:t>
            </a:r>
            <a:endParaRPr lang="ar" sz="2400" b="1" u="sng" dirty="0">
              <a:latin typeface="Calibri" panose="020F0502020204030204" pitchFamily="34" charset="0"/>
              <a:cs typeface="Calibri" panose="020F0502020204030204" pitchFamily="34" charset="0"/>
            </a:endParaRPr>
          </a:p>
          <a:p>
            <a:pPr marL="0" indent="0" algn="r" rtl="1">
              <a:buNone/>
            </a:pPr>
            <a:endParaRPr lang="en-US" sz="2400" i="1" dirty="0">
              <a:latin typeface="Calibri" panose="020F0502020204030204" pitchFamily="34" charset="0"/>
              <a:cs typeface="Calibri" panose="020F0502020204030204" pitchFamily="34" charset="0"/>
            </a:endParaRPr>
          </a:p>
          <a:p>
            <a:pPr marL="0" indent="0" algn="just" rtl="1">
              <a:buNone/>
            </a:pPr>
            <a:r>
              <a:rPr lang="ar-JO" sz="2400" dirty="0"/>
              <a:t>التقليل</a:t>
            </a:r>
            <a:r>
              <a:rPr lang="ar" sz="2400" dirty="0"/>
              <a:t> من تأثير </a:t>
            </a:r>
            <a:r>
              <a:rPr lang="ar-JO" sz="2400" dirty="0"/>
              <a:t>الجزر</a:t>
            </a:r>
            <a:r>
              <a:rPr lang="ar" sz="2400" dirty="0"/>
              <a:t> الحرار</a:t>
            </a:r>
            <a:r>
              <a:rPr lang="ar-JO" sz="2400" dirty="0"/>
              <a:t>ية</a:t>
            </a:r>
            <a:r>
              <a:rPr lang="ar" sz="2400" dirty="0"/>
              <a:t> لتقليل الانزعاج على مستوى الأرض خلال فصل الصيف</a:t>
            </a: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4</a:t>
            </a:fld>
            <a:endParaRPr lang="en-US"/>
          </a:p>
        </p:txBody>
      </p:sp>
      <p:pic>
        <p:nvPicPr>
          <p:cNvPr id="4" name="Picture 3"/>
          <p:cNvPicPr>
            <a:picLocks noChangeAspect="1"/>
          </p:cNvPicPr>
          <p:nvPr/>
        </p:nvPicPr>
        <p:blipFill>
          <a:blip r:embed="rId2"/>
          <a:stretch>
            <a:fillRect/>
          </a:stretch>
        </p:blipFill>
        <p:spPr>
          <a:xfrm>
            <a:off x="3463383" y="3267307"/>
            <a:ext cx="2214070" cy="2214070"/>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22697A40-3910-4D68-9465-87A5C9568B00}"/>
              </a:ext>
            </a:extLst>
          </p:cNvPr>
          <p:cNvSpPr/>
          <p:nvPr/>
        </p:nvSpPr>
        <p:spPr>
          <a:xfrm>
            <a:off x="2192055" y="6112026"/>
            <a:ext cx="1828800" cy="424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9453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5</a:t>
            </a:fld>
            <a:endParaRPr lang="en-US"/>
          </a:p>
        </p:txBody>
      </p:sp>
      <p:sp>
        <p:nvSpPr>
          <p:cNvPr id="8" name="Titolo 1">
            <a:extLst>
              <a:ext uri="{FF2B5EF4-FFF2-40B4-BE49-F238E27FC236}">
                <a16:creationId xmlns:a16="http://schemas.microsoft.com/office/drawing/2014/main" id="{4BC1E9DC-1E04-483C-8788-77DF9C76ADFD}"/>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JO" sz="2800" b="1" dirty="0">
                <a:solidFill>
                  <a:schemeClr val="tx1">
                    <a:lumMod val="50000"/>
                    <a:lumOff val="50000"/>
                  </a:schemeClr>
                </a:solidFill>
              </a:rPr>
              <a:t>ح.1. 2</a:t>
            </a:r>
            <a:r>
              <a:rPr lang="ar" sz="2800" b="1" dirty="0">
                <a:solidFill>
                  <a:schemeClr val="tx1">
                    <a:lumMod val="50000"/>
                    <a:lumOff val="50000"/>
                  </a:schemeClr>
                </a:solidFill>
              </a:rPr>
              <a:t>- </a:t>
            </a:r>
            <a:r>
              <a:rPr lang="ar" sz="2800" dirty="0"/>
              <a:t>تأثير الجز</a:t>
            </a:r>
            <a:r>
              <a:rPr lang="ar-JO" sz="2800" dirty="0"/>
              <a:t>ر</a:t>
            </a:r>
            <a:r>
              <a:rPr lang="ar" sz="2800" dirty="0"/>
              <a:t> الحرارية</a:t>
            </a:r>
            <a:endParaRPr lang="it-IT" sz="2800" b="1" dirty="0">
              <a:solidFill>
                <a:schemeClr val="tx1">
                  <a:lumMod val="50000"/>
                  <a:lumOff val="50000"/>
                </a:schemeClr>
              </a:solidFill>
            </a:endParaRPr>
          </a:p>
        </p:txBody>
      </p:sp>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280416" y="699796"/>
            <a:ext cx="3657600" cy="514532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Font typeface="Arial" panose="020B0604020202020204" pitchFamily="34" charset="0"/>
              <a:buNone/>
            </a:pPr>
            <a:r>
              <a:rPr lang="ar" sz="2600" b="1" u="sng" dirty="0">
                <a:latin typeface="Calibri" panose="020F0502020204030204" pitchFamily="34" charset="0"/>
                <a:cs typeface="Calibri" panose="020F0502020204030204" pitchFamily="34" charset="0"/>
              </a:rPr>
              <a:t>وصف</a:t>
            </a:r>
          </a:p>
          <a:p>
            <a:pPr marL="0" indent="0" algn="just" rtl="1">
              <a:spcBef>
                <a:spcPts val="800"/>
              </a:spcBef>
              <a:buNone/>
            </a:pPr>
            <a:endParaRPr lang="en-GB" sz="500" dirty="0"/>
          </a:p>
          <a:p>
            <a:pPr marL="0" indent="0" algn="just" rtl="1">
              <a:spcBef>
                <a:spcPts val="800"/>
              </a:spcBef>
              <a:buNone/>
            </a:pPr>
            <a:r>
              <a:rPr lang="ar" sz="2000" dirty="0"/>
              <a:t>مؤشر الانعكاس الشمسي (SR i ) هو مقياس لقدرة السطح المشيد على عكس الحرارة الشمسية.</a:t>
            </a:r>
          </a:p>
        </p:txBody>
      </p:sp>
      <p:sp>
        <p:nvSpPr>
          <p:cNvPr id="11" name="Rectangle 10"/>
          <p:cNvSpPr/>
          <p:nvPr/>
        </p:nvSpPr>
        <p:spPr>
          <a:xfrm>
            <a:off x="3968407" y="5551124"/>
            <a:ext cx="4937839" cy="400110"/>
          </a:xfrm>
          <a:prstGeom prst="rect">
            <a:avLst/>
          </a:prstGeom>
        </p:spPr>
        <p:txBody>
          <a:bodyPr wrap="square">
            <a:spAutoFit/>
          </a:bodyPr>
          <a:lstStyle/>
          <a:p>
            <a:pPr algn="ctr" rtl="1"/>
            <a:r>
              <a:rPr lang="ar" sz="1000" dirty="0"/>
              <a:t>المصدر: Cool Roof Rating Council. https : //coolroofs.org/documents/CRRC-SRI-Document_2022-07-12.pdf</a:t>
            </a:r>
          </a:p>
        </p:txBody>
      </p:sp>
      <p:sp>
        <p:nvSpPr>
          <p:cNvPr id="4" name="Rectangle 3"/>
          <p:cNvSpPr/>
          <p:nvPr/>
        </p:nvSpPr>
        <p:spPr>
          <a:xfrm>
            <a:off x="251661" y="3051466"/>
            <a:ext cx="3657600" cy="2308324"/>
          </a:xfrm>
          <a:prstGeom prst="rect">
            <a:avLst/>
          </a:prstGeom>
        </p:spPr>
        <p:txBody>
          <a:bodyPr wrap="square">
            <a:spAutoFit/>
          </a:bodyPr>
          <a:lstStyle/>
          <a:p>
            <a:pPr algn="just" rtl="1">
              <a:spcBef>
                <a:spcPts val="800"/>
              </a:spcBef>
            </a:pPr>
            <a:r>
              <a:rPr lang="ar" dirty="0"/>
              <a:t>تختلف قيم SRi من 0 (أي للمواد التي تمتص كل الإشعاع الشمسي الساقط مثل الجسم الأسود) إلى 100 (أي للمواد التي تعكس كل الإشعاع الشمسي الساقط). نظرًا للطريقة التي يتم بها تعريف SRi ، يمكن أن تحتوي المواد شديدة الحرارة على قيم SRi سالبة قليلاً ، بينما يمكن أن تحتوي المواد شديدة البرودة على قيم تتجاوز 100.</a:t>
            </a:r>
          </a:p>
        </p:txBody>
      </p:sp>
      <p:sp>
        <p:nvSpPr>
          <p:cNvPr id="9" name="Rectangle 8">
            <a:extLst>
              <a:ext uri="{FF2B5EF4-FFF2-40B4-BE49-F238E27FC236}">
                <a16:creationId xmlns:a16="http://schemas.microsoft.com/office/drawing/2014/main" id="{9C0853E3-56E5-4F63-8C40-E2AF47A0620D}"/>
              </a:ext>
            </a:extLst>
          </p:cNvPr>
          <p:cNvSpPr/>
          <p:nvPr/>
        </p:nvSpPr>
        <p:spPr>
          <a:xfrm>
            <a:off x="2192055" y="6112026"/>
            <a:ext cx="1828800" cy="424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1C44170-4A37-4D78-BB02-C4382397B773}"/>
              </a:ext>
            </a:extLst>
          </p:cNvPr>
          <p:cNvPicPr/>
          <p:nvPr/>
        </p:nvPicPr>
        <p:blipFill rotWithShape="1">
          <a:blip r:embed="rId2">
            <a:extLst>
              <a:ext uri="{28A0092B-C50C-407E-A947-70E740481C1C}">
                <a14:useLocalDpi xmlns:a14="http://schemas.microsoft.com/office/drawing/2010/main" val="0"/>
              </a:ext>
            </a:extLst>
          </a:blip>
          <a:srcRect l="18463" t="8024" r="15760" b="68496"/>
          <a:stretch/>
        </p:blipFill>
        <p:spPr bwMode="auto">
          <a:xfrm>
            <a:off x="4421688" y="1202802"/>
            <a:ext cx="4259318" cy="1838184"/>
          </a:xfrm>
          <a:prstGeom prst="rect">
            <a:avLst/>
          </a:prstGeom>
          <a:noFill/>
          <a:ln>
            <a:noFill/>
          </a:ln>
          <a:extLst>
            <a:ext uri="{53640926-AAD7-44D8-BBD7-CCE9431645EC}">
              <a14:shadowObscured xmlns:a14="http://schemas.microsoft.com/office/drawing/2010/main"/>
            </a:ext>
          </a:extLst>
        </p:spPr>
      </p:pic>
      <p:pic>
        <p:nvPicPr>
          <p:cNvPr id="13" name="Picture 12">
            <a:extLst>
              <a:ext uri="{FF2B5EF4-FFF2-40B4-BE49-F238E27FC236}">
                <a16:creationId xmlns:a16="http://schemas.microsoft.com/office/drawing/2014/main" id="{C55D4B95-9031-446C-93A6-8CC744BC3B7A}"/>
              </a:ext>
            </a:extLst>
          </p:cNvPr>
          <p:cNvPicPr/>
          <p:nvPr/>
        </p:nvPicPr>
        <p:blipFill rotWithShape="1">
          <a:blip r:embed="rId3">
            <a:extLst>
              <a:ext uri="{28A0092B-C50C-407E-A947-70E740481C1C}">
                <a14:useLocalDpi xmlns:a14="http://schemas.microsoft.com/office/drawing/2010/main" val="0"/>
              </a:ext>
            </a:extLst>
          </a:blip>
          <a:srcRect l="22190" t="9214" r="16392" b="67506"/>
          <a:stretch/>
        </p:blipFill>
        <p:spPr bwMode="auto">
          <a:xfrm>
            <a:off x="4471792" y="3051466"/>
            <a:ext cx="4259318" cy="204662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77138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80416" y="860698"/>
            <a:ext cx="8583168" cy="5145321"/>
          </a:xfrm>
          <a:prstGeom prst="rect">
            <a:avLst/>
          </a:prstGeom>
        </p:spPr>
        <p:txBody>
          <a:bodyPr>
            <a:normAutofit/>
          </a:bodyPr>
          <a:lstStyle/>
          <a:p>
            <a:pPr marL="0" indent="0" algn="r" rtl="1">
              <a:buNone/>
            </a:pPr>
            <a:r>
              <a:rPr lang="ar" sz="2600" b="1" u="sng" dirty="0">
                <a:latin typeface="Calibri" panose="020F0502020204030204" pitchFamily="34" charset="0"/>
                <a:cs typeface="Calibri" panose="020F0502020204030204" pitchFamily="34" charset="0"/>
              </a:rPr>
              <a:t>وصف</a:t>
            </a:r>
            <a:endParaRPr lang="en-US" sz="2600" b="1" u="sng" dirty="0">
              <a:latin typeface="Calibri" panose="020F0502020204030204" pitchFamily="34" charset="0"/>
              <a:cs typeface="Calibri" panose="020F0502020204030204" pitchFamily="34" charset="0"/>
            </a:endParaRPr>
          </a:p>
          <a:p>
            <a:pPr marL="0" indent="0" algn="just" rtl="1">
              <a:spcBef>
                <a:spcPts val="800"/>
              </a:spcBef>
              <a:buNone/>
            </a:pPr>
            <a:r>
              <a:rPr lang="ar" sz="2400" dirty="0"/>
              <a:t>يمكن استخدام</a:t>
            </a:r>
            <a:r>
              <a:rPr lang="ar-JO" sz="2400" dirty="0"/>
              <a:t> مؤشر الانعكاس الشمسي</a:t>
            </a:r>
            <a:r>
              <a:rPr lang="ar" sz="2400" dirty="0"/>
              <a:t> SRi كمؤشر على مدى احتمالية أن تصبح المواد ساخنة عند سقوط الإشعاع الشمسي على سطحها. كلما انخفض SRi ، من المرجح أن تصبح المادة أكثر سخونة في ضوء الشمس .</a:t>
            </a:r>
          </a:p>
          <a:p>
            <a:pPr marL="0" indent="0" algn="just" rtl="1">
              <a:spcBef>
                <a:spcPts val="800"/>
              </a:spcBef>
              <a:buNone/>
            </a:pPr>
            <a:r>
              <a:rPr lang="ar" sz="2400" u="sng" dirty="0"/>
              <a:t>قيم SRi النموذجية</a:t>
            </a:r>
          </a:p>
          <a:p>
            <a:pPr algn="just" rtl="1">
              <a:buFont typeface="Courier New" panose="02070309020205020404" pitchFamily="49" charset="0"/>
              <a:buChar char="o"/>
            </a:pPr>
            <a:r>
              <a:rPr lang="ar-JO" sz="2400" dirty="0"/>
              <a:t>الحرسانة </a:t>
            </a:r>
            <a:r>
              <a:rPr lang="ar" sz="2400" dirty="0"/>
              <a:t>الرمادية : 35</a:t>
            </a:r>
            <a:endParaRPr lang="en-GB" sz="2400" dirty="0"/>
          </a:p>
          <a:p>
            <a:pPr algn="just" rtl="1">
              <a:buFont typeface="Courier New" panose="02070309020205020404" pitchFamily="49" charset="0"/>
              <a:buChar char="o"/>
            </a:pPr>
            <a:r>
              <a:rPr lang="ar-JO" sz="2400" dirty="0"/>
              <a:t>الخرسانة البيضاء </a:t>
            </a:r>
            <a:r>
              <a:rPr lang="ar" sz="2400" dirty="0"/>
              <a:t> : 86</a:t>
            </a:r>
            <a:endParaRPr lang="en-GB" sz="2400" dirty="0"/>
          </a:p>
          <a:p>
            <a:pPr algn="just" rtl="1">
              <a:buFont typeface="Courier New" panose="02070309020205020404" pitchFamily="49" charset="0"/>
              <a:buChar char="o"/>
            </a:pPr>
            <a:r>
              <a:rPr lang="ar-JO" sz="2400" dirty="0"/>
              <a:t>الطلاء </a:t>
            </a:r>
            <a:r>
              <a:rPr lang="ar" sz="2400" dirty="0"/>
              <a:t>ال</a:t>
            </a:r>
            <a:r>
              <a:rPr lang="ar-JO" sz="2400" dirty="0"/>
              <a:t>ا</a:t>
            </a:r>
            <a:r>
              <a:rPr lang="ar" sz="2400" dirty="0"/>
              <a:t>بيض</a:t>
            </a:r>
            <a:r>
              <a:rPr lang="ar-JO" sz="2400" dirty="0"/>
              <a:t> العادي</a:t>
            </a:r>
            <a:r>
              <a:rPr lang="ar" sz="2400" dirty="0"/>
              <a:t> : 100</a:t>
            </a:r>
            <a:endParaRPr lang="en-GB" sz="2400" dirty="0"/>
          </a:p>
          <a:p>
            <a:pPr algn="just" rtl="1">
              <a:buFont typeface="Courier New" panose="02070309020205020404" pitchFamily="49" charset="0"/>
              <a:buChar char="o"/>
            </a:pPr>
            <a:r>
              <a:rPr lang="ar-JO" sz="2400" dirty="0"/>
              <a:t>ال</a:t>
            </a:r>
            <a:r>
              <a:rPr lang="ar" sz="2400" dirty="0"/>
              <a:t>طلاء </a:t>
            </a:r>
            <a:r>
              <a:rPr lang="ar-JO" sz="2400" dirty="0"/>
              <a:t>ال</a:t>
            </a:r>
            <a:r>
              <a:rPr lang="ar" sz="2400" dirty="0"/>
              <a:t>أسود</a:t>
            </a:r>
            <a:r>
              <a:rPr lang="ar-JO" sz="2400" dirty="0"/>
              <a:t> العادي : 5</a:t>
            </a:r>
            <a:r>
              <a:rPr lang="ar" sz="2400" dirty="0"/>
              <a:t> </a:t>
            </a:r>
            <a:endParaRPr lang="en-GB" sz="2400" dirty="0"/>
          </a:p>
          <a:p>
            <a:pPr algn="just" rtl="1">
              <a:buFont typeface="Courier New" panose="02070309020205020404" pitchFamily="49" charset="0"/>
              <a:buChar char="o"/>
            </a:pPr>
            <a:r>
              <a:rPr lang="ar" sz="2400" dirty="0"/>
              <a:t>ال</a:t>
            </a:r>
            <a:r>
              <a:rPr lang="ar-JO" sz="2400" dirty="0"/>
              <a:t>اسفلت الجديد </a:t>
            </a:r>
            <a:r>
              <a:rPr lang="ar" sz="2400" dirty="0"/>
              <a:t> : 0</a:t>
            </a:r>
            <a:endParaRPr lang="it-IT" sz="22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6</a:t>
            </a:fld>
            <a:endParaRPr lang="en-US"/>
          </a:p>
        </p:txBody>
      </p:sp>
      <p:sp>
        <p:nvSpPr>
          <p:cNvPr id="8" name="Titolo 1">
            <a:extLst>
              <a:ext uri="{FF2B5EF4-FFF2-40B4-BE49-F238E27FC236}">
                <a16:creationId xmlns:a16="http://schemas.microsoft.com/office/drawing/2014/main" id="{4BC1E9DC-1E04-483C-8788-77DF9C76ADFD}"/>
              </a:ext>
            </a:extLst>
          </p:cNvPr>
          <p:cNvSpPr txBox="1">
            <a:spLocks/>
          </p:cNvSpPr>
          <p:nvPr/>
        </p:nvSpPr>
        <p:spPr>
          <a:xfrm>
            <a:off x="0" y="0"/>
            <a:ext cx="9144000" cy="6997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JO" sz="2800" b="1" dirty="0">
                <a:solidFill>
                  <a:schemeClr val="tx1">
                    <a:lumMod val="50000"/>
                    <a:lumOff val="50000"/>
                  </a:schemeClr>
                </a:solidFill>
              </a:rPr>
              <a:t>ح.1. 2</a:t>
            </a:r>
            <a:r>
              <a:rPr lang="ar" sz="2800" b="1" dirty="0">
                <a:solidFill>
                  <a:schemeClr val="tx1">
                    <a:lumMod val="50000"/>
                    <a:lumOff val="50000"/>
                  </a:schemeClr>
                </a:solidFill>
              </a:rPr>
              <a:t>- </a:t>
            </a:r>
            <a:r>
              <a:rPr lang="ar" sz="2800" dirty="0"/>
              <a:t>تأثير الجز</a:t>
            </a:r>
            <a:r>
              <a:rPr lang="ar-JO" sz="2800" dirty="0"/>
              <a:t>ر</a:t>
            </a:r>
            <a:r>
              <a:rPr lang="ar" sz="2800" dirty="0"/>
              <a:t> الحرارية</a:t>
            </a:r>
            <a:endParaRPr lang="it-IT" sz="2800" b="1" dirty="0">
              <a:solidFill>
                <a:schemeClr val="tx1">
                  <a:lumMod val="50000"/>
                  <a:lumOff val="50000"/>
                </a:schemeClr>
              </a:solidFill>
            </a:endParaRPr>
          </a:p>
        </p:txBody>
      </p:sp>
      <p:sp>
        <p:nvSpPr>
          <p:cNvPr id="2" name="Rectangle 1"/>
          <p:cNvSpPr/>
          <p:nvPr/>
        </p:nvSpPr>
        <p:spPr>
          <a:xfrm>
            <a:off x="1583061" y="4776853"/>
            <a:ext cx="3245004" cy="400110"/>
          </a:xfrm>
          <a:prstGeom prst="rect">
            <a:avLst/>
          </a:prstGeom>
        </p:spPr>
        <p:txBody>
          <a:bodyPr wrap="square">
            <a:spAutoFit/>
          </a:bodyPr>
          <a:lstStyle/>
          <a:p>
            <a:pPr algn="ctr" rtl="1"/>
            <a:r>
              <a:rPr lang="ar" sz="1000" dirty="0"/>
              <a:t>المصدر: Green Building Council of Australia Green Star - Design and As Built April 2014 - DRAFT</a:t>
            </a:r>
          </a:p>
        </p:txBody>
      </p:sp>
      <p:sp>
        <p:nvSpPr>
          <p:cNvPr id="4" name="Rectangle 3"/>
          <p:cNvSpPr/>
          <p:nvPr/>
        </p:nvSpPr>
        <p:spPr>
          <a:xfrm>
            <a:off x="451921" y="2877658"/>
            <a:ext cx="4650058" cy="1323439"/>
          </a:xfrm>
          <a:prstGeom prst="rect">
            <a:avLst/>
          </a:prstGeom>
        </p:spPr>
        <p:txBody>
          <a:bodyPr wrap="square">
            <a:spAutoFit/>
          </a:bodyPr>
          <a:lstStyle/>
          <a:p>
            <a:pPr algn="r" rtl="1"/>
            <a:r>
              <a:rPr lang="ar" sz="1600" dirty="0"/>
              <a:t>الأسفلت والخرسانة ومواد البناء الأخرى يتلاشى أو يغمق مع تقدم العمر ، مما يزيد أو ينقص SRi. يتناقص SRi للمواد الأخف وزنا (مثل الخرسانة) مع تقدم العمر حيث يصبح السطح داكنًا ويزداد SRi للمواد الأغمق (مثل الأسفلت أو الخرسانة السوداء) مع تقدم العمر مع تفتيح لون السطح</a:t>
            </a:r>
            <a:endParaRPr lang="en-GB" sz="1600" dirty="0"/>
          </a:p>
        </p:txBody>
      </p:sp>
      <p:pic>
        <p:nvPicPr>
          <p:cNvPr id="9"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0416" y="2508852"/>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9BC99AAC-0E4B-493B-BDF4-17BB2469A901}"/>
              </a:ext>
            </a:extLst>
          </p:cNvPr>
          <p:cNvSpPr/>
          <p:nvPr/>
        </p:nvSpPr>
        <p:spPr>
          <a:xfrm>
            <a:off x="2192055" y="6112026"/>
            <a:ext cx="1828800" cy="424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19064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FE00F4-F960-4D25-84ED-603E1EBA8616}"/>
              </a:ext>
            </a:extLst>
          </p:cNvPr>
          <p:cNvSpPr>
            <a:spLocks noGrp="1"/>
          </p:cNvSpPr>
          <p:nvPr>
            <p:ph type="title"/>
          </p:nvPr>
        </p:nvSpPr>
        <p:spPr>
          <a:xfrm>
            <a:off x="0" y="0"/>
            <a:ext cx="9144000" cy="721526"/>
          </a:xfrm>
        </p:spPr>
        <p:txBody>
          <a:bodyPr>
            <a:normAutofit/>
          </a:bodyPr>
          <a:lstStyle/>
          <a:p>
            <a:r>
              <a:rPr lang="ar-JO" sz="2800" dirty="0"/>
              <a:t>ح.1. 2</a:t>
            </a:r>
            <a:r>
              <a:rPr lang="ar" sz="2800" dirty="0"/>
              <a:t>- تأثير الجز</a:t>
            </a:r>
            <a:r>
              <a:rPr lang="ar-JO" sz="2800" dirty="0"/>
              <a:t>ر</a:t>
            </a:r>
            <a:r>
              <a:rPr lang="ar" sz="2800" dirty="0"/>
              <a:t> الحرارية</a:t>
            </a:r>
            <a:endParaRPr lang="it-IT" sz="28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26592"/>
            <a:ext cx="8666226" cy="4825721"/>
          </a:xfrm>
          <a:prstGeom prst="rect">
            <a:avLst/>
          </a:prstGeom>
        </p:spPr>
        <p:txBody>
          <a:bodyPr>
            <a:normAutofit/>
          </a:bodyPr>
          <a:lstStyle/>
          <a:p>
            <a:pPr marL="0" indent="0" algn="r" rtl="1">
              <a:buNone/>
            </a:pPr>
            <a:r>
              <a:rPr lang="ar" sz="2400" b="1" u="sng" dirty="0">
                <a:latin typeface="Calibri" panose="020F0502020204030204" pitchFamily="34" charset="0"/>
                <a:cs typeface="Calibri" panose="020F0502020204030204" pitchFamily="34" charset="0"/>
              </a:rPr>
              <a:t>الحدود والنطاق</a:t>
            </a:r>
            <a:endParaRPr lang="en-US" sz="2400" b="1" u="sng" dirty="0">
              <a:latin typeface="Calibri" panose="020F0502020204030204" pitchFamily="34" charset="0"/>
              <a:cs typeface="Calibri" panose="020F0502020204030204" pitchFamily="34" charset="0"/>
            </a:endParaRPr>
          </a:p>
          <a:p>
            <a:pPr marL="0" indent="0" algn="r" rtl="1">
              <a:spcBef>
                <a:spcPts val="0"/>
              </a:spcBef>
              <a:buNone/>
            </a:pPr>
            <a:endParaRPr lang="en-US" sz="2400" dirty="0"/>
          </a:p>
          <a:p>
            <a:pPr marL="0" indent="0" algn="just" rtl="1">
              <a:spcBef>
                <a:spcPts val="0"/>
              </a:spcBef>
              <a:buNone/>
            </a:pPr>
            <a:r>
              <a:rPr lang="ar" sz="2400" dirty="0"/>
              <a:t>حدود التقييم هي قطعة أرض البناء .</a:t>
            </a:r>
          </a:p>
          <a:p>
            <a:pPr marL="0" indent="0" algn="just" rtl="1">
              <a:spcBef>
                <a:spcPts val="0"/>
              </a:spcBef>
              <a:buNone/>
            </a:pPr>
            <a:endParaRPr lang="en-US" sz="2400" dirty="0"/>
          </a:p>
          <a:p>
            <a:pPr marL="0" indent="0" algn="just" rtl="1">
              <a:spcBef>
                <a:spcPts val="0"/>
              </a:spcBef>
              <a:buNone/>
            </a:pPr>
            <a:r>
              <a:rPr lang="ar" sz="2400" dirty="0"/>
              <a:t>الحد الأدنى لنطاق المؤشر جميع الأسطح الأفقية (بما في ذلك الأسطح) لمظروف المبنى وأرضية المبنى</a:t>
            </a: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t>7</a:t>
            </a:fld>
            <a:endParaRPr lang="en-US"/>
          </a:p>
        </p:txBody>
      </p:sp>
      <p:sp>
        <p:nvSpPr>
          <p:cNvPr id="6" name="Rectangle 5">
            <a:extLst>
              <a:ext uri="{FF2B5EF4-FFF2-40B4-BE49-F238E27FC236}">
                <a16:creationId xmlns:a16="http://schemas.microsoft.com/office/drawing/2014/main" id="{56BD9F79-A5F5-4888-BBFD-9075BA560E57}"/>
              </a:ext>
            </a:extLst>
          </p:cNvPr>
          <p:cNvSpPr/>
          <p:nvPr/>
        </p:nvSpPr>
        <p:spPr>
          <a:xfrm>
            <a:off x="2192055" y="6112026"/>
            <a:ext cx="1828800" cy="424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9714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0094"/>
            <a:ext cx="2133600" cy="277906"/>
          </a:xfrm>
        </p:spPr>
        <p:txBody>
          <a:bodyPr/>
          <a:lstStyle/>
          <a:p>
            <a:fld id="{243FB592-B9A9-49AA-A86F-4031F7B97808}" type="slidenum">
              <a:rPr lang="en-US" smtClean="0"/>
              <a:t>8</a:t>
            </a:fld>
            <a:endParaRPr lang="en-US"/>
          </a:p>
        </p:txBody>
      </p:sp>
      <p:sp>
        <p:nvSpPr>
          <p:cNvPr id="19" name="Segnaposto contenuto 2">
            <a:extLst>
              <a:ext uri="{FF2B5EF4-FFF2-40B4-BE49-F238E27FC236}">
                <a16:creationId xmlns:a16="http://schemas.microsoft.com/office/drawing/2014/main" id="{86F2EB93-A63A-4210-B86A-E5FCAD7D8D7F}"/>
              </a:ext>
            </a:extLst>
          </p:cNvPr>
          <p:cNvSpPr txBox="1">
            <a:spLocks/>
          </p:cNvSpPr>
          <p:nvPr/>
        </p:nvSpPr>
        <p:spPr>
          <a:xfrm>
            <a:off x="4020855" y="835608"/>
            <a:ext cx="2825705"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u="sng" dirty="0">
                <a:latin typeface="Calibri" panose="020F0502020204030204" pitchFamily="34" charset="0"/>
                <a:cs typeface="Calibri" panose="020F0502020204030204" pitchFamily="34" charset="0"/>
              </a:rPr>
              <a:t>طريقة</a:t>
            </a:r>
            <a:r>
              <a:rPr lang="ar-JO" b="1" u="sng" dirty="0">
                <a:latin typeface="Calibri" panose="020F0502020204030204" pitchFamily="34" charset="0"/>
                <a:cs typeface="Calibri" panose="020F0502020204030204" pitchFamily="34" charset="0"/>
              </a:rPr>
              <a:t> التقييم </a:t>
            </a:r>
            <a:r>
              <a:rPr lang="ar" b="1" u="sng" dirty="0">
                <a:latin typeface="Calibri" panose="020F0502020204030204" pitchFamily="34" charset="0"/>
                <a:cs typeface="Calibri" panose="020F0502020204030204" pitchFamily="34" charset="0"/>
              </a:rPr>
              <a:t> </a:t>
            </a:r>
            <a:endParaRPr lang="en-US" b="1" u="sng" dirty="0">
              <a:latin typeface="Calibri" panose="020F0502020204030204" pitchFamily="34" charset="0"/>
              <a:cs typeface="Calibri" panose="020F0502020204030204" pitchFamily="34" charset="0"/>
            </a:endParaRPr>
          </a:p>
        </p:txBody>
      </p:sp>
      <p:sp>
        <p:nvSpPr>
          <p:cNvPr id="16" name="Segnaposto contenuto 2">
            <a:extLst>
              <a:ext uri="{FF2B5EF4-FFF2-40B4-BE49-F238E27FC236}">
                <a16:creationId xmlns:a16="http://schemas.microsoft.com/office/drawing/2014/main" id="{86F2EB93-A63A-4210-B86A-E5FCAD7D8D7F}"/>
              </a:ext>
            </a:extLst>
          </p:cNvPr>
          <p:cNvSpPr txBox="1">
            <a:spLocks/>
          </p:cNvSpPr>
          <p:nvPr/>
        </p:nvSpPr>
        <p:spPr>
          <a:xfrm>
            <a:off x="268223" y="1251363"/>
            <a:ext cx="8875777" cy="47097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b="1" dirty="0">
                <a:solidFill>
                  <a:schemeClr val="tx1">
                    <a:lumMod val="50000"/>
                    <a:lumOff val="50000"/>
                  </a:schemeClr>
                </a:solidFill>
              </a:rPr>
              <a:t>خطوات </a:t>
            </a:r>
            <a:r>
              <a:rPr lang="ar-JO" b="1" dirty="0">
                <a:solidFill>
                  <a:schemeClr val="tx1">
                    <a:lumMod val="50000"/>
                    <a:lumOff val="50000"/>
                  </a:schemeClr>
                </a:solidFill>
              </a:rPr>
              <a:t>الحساب كالتالي</a:t>
            </a:r>
            <a:endParaRPr lang="el-GR" b="1" dirty="0">
              <a:solidFill>
                <a:schemeClr val="tx1">
                  <a:lumMod val="50000"/>
                  <a:lumOff val="50000"/>
                </a:schemeClr>
              </a:solidFill>
            </a:endParaRPr>
          </a:p>
          <a:p>
            <a:pPr marL="457200" lvl="0" indent="-457200" algn="r" rtl="1">
              <a:spcBef>
                <a:spcPts val="0"/>
              </a:spcBef>
              <a:buFont typeface="+mj-lt"/>
              <a:buAutoNum type="arabicPeriod"/>
            </a:pPr>
            <a:r>
              <a:rPr lang="ar" dirty="0"/>
              <a:t>تحديد جميع الأسطح والأسطح الأفقية في المبنى ومنطقة القطعة</a:t>
            </a:r>
            <a:endParaRPr lang="en-US" dirty="0"/>
          </a:p>
          <a:p>
            <a:pPr marL="457200" lvl="0" indent="-457200" algn="r" rtl="1">
              <a:spcBef>
                <a:spcPts val="0"/>
              </a:spcBef>
              <a:buFont typeface="+mj-lt"/>
              <a:buAutoNum type="arabicPeriod"/>
            </a:pPr>
            <a:r>
              <a:rPr lang="ar" dirty="0"/>
              <a:t>احسب </a:t>
            </a:r>
            <a:r>
              <a:rPr lang="ar" b="1" dirty="0"/>
              <a:t>مساحة كل سطح </a:t>
            </a:r>
            <a:r>
              <a:rPr lang="ar" dirty="0"/>
              <a:t>لكل مادة تغطية ، [ م </a:t>
            </a:r>
            <a:r>
              <a:rPr lang="ar" baseline="30000" dirty="0"/>
              <a:t>2 </a:t>
            </a:r>
            <a:r>
              <a:rPr lang="ar" dirty="0"/>
              <a:t>]</a:t>
            </a:r>
          </a:p>
          <a:p>
            <a:pPr marL="457200" indent="-457200" algn="r" rtl="1">
              <a:spcBef>
                <a:spcPts val="0"/>
              </a:spcBef>
              <a:buFont typeface="+mj-lt"/>
              <a:buAutoNum type="arabicPeriod"/>
            </a:pPr>
            <a:r>
              <a:rPr lang="ar" dirty="0"/>
              <a:t>احسب </a:t>
            </a:r>
            <a:r>
              <a:rPr lang="ar" b="1" dirty="0"/>
              <a:t>المساحة الإجمالية لكل مادة تغطية </a:t>
            </a:r>
            <a:r>
              <a:rPr lang="ar" dirty="0"/>
              <a:t>للأسطح والأسطح المرصوفة الأفقية،[ م </a:t>
            </a:r>
            <a:r>
              <a:rPr lang="ar" baseline="30000" dirty="0"/>
              <a:t>2 </a:t>
            </a:r>
            <a:r>
              <a:rPr lang="ar" dirty="0"/>
              <a:t>]</a:t>
            </a:r>
          </a:p>
          <a:p>
            <a:pPr marL="457200" indent="-457200" algn="r" rtl="1">
              <a:spcBef>
                <a:spcPts val="0"/>
              </a:spcBef>
              <a:buFont typeface="+mj-lt"/>
              <a:buAutoNum type="arabicPeriod"/>
            </a:pPr>
            <a:r>
              <a:rPr lang="ar" dirty="0"/>
              <a:t>احسب المساحة </a:t>
            </a:r>
            <a:r>
              <a:rPr lang="ar" b="1" dirty="0"/>
              <a:t>الإجمالية لجميع الأسطح والأسطح الأفقية ، </a:t>
            </a:r>
            <a:r>
              <a:rPr lang="ar" dirty="0"/>
              <a:t>[ م </a:t>
            </a:r>
            <a:r>
              <a:rPr lang="ar" baseline="30000" dirty="0"/>
              <a:t>2 </a:t>
            </a:r>
            <a:r>
              <a:rPr lang="ar" dirty="0"/>
              <a:t>]</a:t>
            </a:r>
          </a:p>
          <a:p>
            <a:pPr marL="457200" indent="-457200" algn="r" rtl="1">
              <a:spcBef>
                <a:spcPts val="0"/>
              </a:spcBef>
              <a:buFont typeface="+mj-lt"/>
              <a:buAutoNum type="arabicPeriod"/>
            </a:pPr>
            <a:r>
              <a:rPr lang="ar" b="1" dirty="0"/>
              <a:t>اضرب </a:t>
            </a:r>
            <a:r>
              <a:rPr lang="ar" dirty="0"/>
              <a:t>المساحة </a:t>
            </a:r>
            <a:r>
              <a:rPr lang="ar" b="1" dirty="0"/>
              <a:t>الإجمالية </a:t>
            </a:r>
            <a:r>
              <a:rPr lang="ar" dirty="0"/>
              <a:t>لكل مادة تغطية مع </a:t>
            </a:r>
            <a:r>
              <a:rPr lang="ar" b="1" dirty="0"/>
              <a:t>SRi المقابل ، </a:t>
            </a:r>
            <a:r>
              <a:rPr lang="ar" dirty="0"/>
              <a:t>[ م </a:t>
            </a:r>
            <a:r>
              <a:rPr lang="ar" baseline="30000" dirty="0"/>
              <a:t>2 </a:t>
            </a:r>
            <a:r>
              <a:rPr lang="ar" dirty="0"/>
              <a:t>]</a:t>
            </a:r>
          </a:p>
          <a:p>
            <a:pPr marL="457200" indent="-457200" algn="r" rtl="1">
              <a:spcBef>
                <a:spcPts val="0"/>
              </a:spcBef>
              <a:buFont typeface="+mj-lt"/>
              <a:buAutoNum type="arabicPeriod"/>
            </a:pPr>
            <a:r>
              <a:rPr lang="ar" b="1" dirty="0"/>
              <a:t>جمع حاصل ضرب SRi في المساحة ،  </a:t>
            </a:r>
            <a:r>
              <a:rPr lang="ar" dirty="0"/>
              <a:t>[ م </a:t>
            </a:r>
            <a:r>
              <a:rPr lang="ar" baseline="30000" dirty="0"/>
              <a:t>2 </a:t>
            </a:r>
            <a:r>
              <a:rPr lang="ar" dirty="0"/>
              <a:t>]</a:t>
            </a:r>
            <a:endParaRPr lang="en-US" b="1" dirty="0"/>
          </a:p>
          <a:p>
            <a:pPr marL="457200" lvl="0" indent="-457200" algn="r" rtl="1">
              <a:spcBef>
                <a:spcPts val="0"/>
              </a:spcBef>
              <a:buFont typeface="+mj-lt"/>
              <a:buAutoNum type="arabicPeriod"/>
            </a:pPr>
            <a:r>
              <a:rPr lang="ar" dirty="0"/>
              <a:t>احسب قيمة المؤشر على النحو التالي: </a:t>
            </a:r>
            <a:r>
              <a:rPr lang="ar" b="1" dirty="0"/>
              <a:t>مجموع منتجات SRi مضروبة في المساحة ( </a:t>
            </a:r>
            <a:r>
              <a:rPr lang="ar" dirty="0">
                <a:solidFill>
                  <a:srgbClr val="00B050"/>
                </a:solidFill>
              </a:rPr>
              <a:t>الخطوة 6) </a:t>
            </a:r>
            <a:r>
              <a:rPr lang="ar" dirty="0"/>
              <a:t>/ </a:t>
            </a:r>
            <a:r>
              <a:rPr lang="ar" b="1" dirty="0"/>
              <a:t>المساحة الإجمالية لجميع الأسطح والأسطح الأفقية </a:t>
            </a:r>
            <a:r>
              <a:rPr lang="ar" dirty="0">
                <a:solidFill>
                  <a:srgbClr val="00B050"/>
                </a:solidFill>
              </a:rPr>
              <a:t>(الخطوة 4)</a:t>
            </a:r>
            <a:r>
              <a:rPr lang="ar" dirty="0">
                <a:solidFill>
                  <a:schemeClr val="accent3">
                    <a:lumMod val="75000"/>
                  </a:schemeClr>
                </a:solidFill>
              </a:rPr>
              <a:t> </a:t>
            </a:r>
            <a:endParaRPr lang="en-US" dirty="0"/>
          </a:p>
        </p:txBody>
      </p:sp>
      <p:sp>
        <p:nvSpPr>
          <p:cNvPr id="6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ح.1. 2</a:t>
            </a:r>
            <a:r>
              <a:rPr lang="ar" sz="2800" dirty="0"/>
              <a:t>- تأثير الجز</a:t>
            </a:r>
            <a:r>
              <a:rPr lang="ar-JO" sz="2800" dirty="0"/>
              <a:t>ر</a:t>
            </a:r>
            <a:r>
              <a:rPr lang="ar" sz="2800" dirty="0"/>
              <a:t> الحرارية</a:t>
            </a:r>
            <a:endParaRPr lang="it-IT" sz="2800" dirty="0">
              <a:solidFill>
                <a:srgbClr val="FF0000"/>
              </a:solidFill>
            </a:endParaRPr>
          </a:p>
        </p:txBody>
      </p:sp>
      <p:pic>
        <p:nvPicPr>
          <p:cNvPr id="6" name="Picture 5"/>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10400" y="4866376"/>
            <a:ext cx="1656162" cy="10947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FF58E8EC-5F2A-4686-A3AB-55765197EAFE}"/>
              </a:ext>
            </a:extLst>
          </p:cNvPr>
          <p:cNvSpPr/>
          <p:nvPr/>
        </p:nvSpPr>
        <p:spPr>
          <a:xfrm>
            <a:off x="2192055" y="6112026"/>
            <a:ext cx="1828800" cy="424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23389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4294967295"/>
          </p:nvPr>
        </p:nvSpPr>
        <p:spPr>
          <a:xfrm>
            <a:off x="268224" y="999744"/>
            <a:ext cx="8418576" cy="4752569"/>
          </a:xfrm>
          <a:prstGeom prst="rect">
            <a:avLst/>
          </a:prstGeom>
        </p:spPr>
        <p:txBody>
          <a:bodyPr>
            <a:normAutofit fontScale="92500" lnSpcReduction="20000"/>
          </a:bodyPr>
          <a:lstStyle/>
          <a:p>
            <a:pPr marL="0" indent="0" algn="r" rtl="1">
              <a:buNone/>
            </a:pPr>
            <a:r>
              <a:rPr lang="ar" sz="2600" b="1" u="sng" dirty="0">
                <a:latin typeface="Calibri" panose="020F0502020204030204" pitchFamily="34" charset="0"/>
                <a:cs typeface="Calibri" panose="020F0502020204030204" pitchFamily="34" charset="0"/>
              </a:rPr>
              <a:t>المراجع والمعايير</a:t>
            </a:r>
          </a:p>
          <a:p>
            <a:pPr marL="357188" indent="-357188" algn="r" rtl="1">
              <a:buNone/>
            </a:pPr>
            <a:endParaRPr lang="en-GB" sz="2400" b="1" dirty="0">
              <a:latin typeface="Calibri" panose="020F0502020204030204" pitchFamily="34" charset="0"/>
              <a:cs typeface="Calibri" panose="020F0502020204030204" pitchFamily="34" charset="0"/>
            </a:endParaRPr>
          </a:p>
          <a:p>
            <a:pPr marL="357188" indent="-357188" algn="r" rtl="1">
              <a:buNone/>
            </a:pPr>
            <a:r>
              <a:rPr lang="ar" sz="2800" dirty="0">
                <a:cs typeface="Calibri" panose="020F0502020204030204" pitchFamily="34" charset="0"/>
              </a:rPr>
              <a:t>ASTM E 1980 - الممارسة القياسية لحساب مؤشر الانعكاس الشمسي للأسطح المعتمة الأفقية والمنخفضة الانحدار</a:t>
            </a:r>
          </a:p>
          <a:p>
            <a:pPr marL="357188" indent="-357188" algn="r" rtl="1">
              <a:buNone/>
            </a:pPr>
            <a:r>
              <a:rPr lang="ar" sz="2800" dirty="0"/>
              <a:t>مختبر لورانس بيركلي الوطني ، مجموعة جزيرة هيت. قاعدة بيانات مواد التسقيف الرائعة https://heatisland.lbl.gov/resources/cool-roofing-materials-database</a:t>
            </a:r>
          </a:p>
          <a:p>
            <a:pPr marL="357188" indent="-357188" algn="r" rtl="1">
              <a:buNone/>
            </a:pPr>
            <a:r>
              <a:rPr lang="ar" sz="2800" dirty="0"/>
              <a:t>المعيار الذهبي لجزيرة الحرارة الحضرية وأطلس جزيرة الحرارة الحضرية https : // link.springer.com/chapter/10.1007/978-3-319-10425-6_2</a:t>
            </a:r>
          </a:p>
          <a:p>
            <a:pPr marL="357188" indent="-357188" algn="r" rtl="1">
              <a:buNone/>
            </a:pPr>
            <a:r>
              <a:rPr lang="ar" sz="2800" dirty="0"/>
              <a:t>Fonte VC Sharma ، خصائص الطاقة الشمسية لبعض عناصر المباني في الطاقة 1989 المجلد. 14 ص 805-10. http: // coolroofs.org/products/results</a:t>
            </a:r>
            <a:endParaRPr lang="en-GB" sz="2800"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9</a:t>
            </a:fld>
            <a:endParaRPr lang="en-US"/>
          </a:p>
        </p:txBody>
      </p:sp>
      <p:sp>
        <p:nvSpPr>
          <p:cNvPr id="9" name="Titolo 1">
            <a:extLst>
              <a:ext uri="{FF2B5EF4-FFF2-40B4-BE49-F238E27FC236}">
                <a16:creationId xmlns:a16="http://schemas.microsoft.com/office/drawing/2014/main" id="{9FAF4040-6295-4A28-95A2-962B1623FD16}"/>
              </a:ext>
            </a:extLst>
          </p:cNvPr>
          <p:cNvSpPr txBox="1">
            <a:spLocks noGrp="1"/>
          </p:cNvSpPr>
          <p:nvPr>
            <p:ph type="title"/>
          </p:nvPr>
        </p:nvSpPr>
        <p:spPr>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JO" sz="2800" dirty="0">
                <a:solidFill>
                  <a:schemeClr val="tx1">
                    <a:lumMod val="50000"/>
                    <a:lumOff val="50000"/>
                  </a:schemeClr>
                </a:solidFill>
              </a:rPr>
              <a:t>ح.1. 2</a:t>
            </a:r>
            <a:r>
              <a:rPr lang="ar" sz="2800" dirty="0">
                <a:solidFill>
                  <a:schemeClr val="tx1">
                    <a:lumMod val="50000"/>
                    <a:lumOff val="50000"/>
                  </a:schemeClr>
                </a:solidFill>
              </a:rPr>
              <a:t>- </a:t>
            </a:r>
            <a:r>
              <a:rPr lang="ar" sz="2800" dirty="0"/>
              <a:t>تأثير الجز</a:t>
            </a:r>
            <a:r>
              <a:rPr lang="ar-JO" sz="2800" dirty="0"/>
              <a:t>ر</a:t>
            </a:r>
            <a:r>
              <a:rPr lang="ar" sz="2800" dirty="0"/>
              <a:t> الحرارية</a:t>
            </a:r>
            <a:endParaRPr lang="it-IT" sz="2800" b="1" dirty="0">
              <a:solidFill>
                <a:schemeClr val="tx1">
                  <a:lumMod val="50000"/>
                  <a:lumOff val="50000"/>
                </a:schemeClr>
              </a:solidFill>
            </a:endParaRPr>
          </a:p>
        </p:txBody>
      </p:sp>
      <p:sp>
        <p:nvSpPr>
          <p:cNvPr id="4" name="Rectangle 1"/>
          <p:cNvSpPr>
            <a:spLocks noChangeArrowheads="1"/>
          </p:cNvSpPr>
          <p:nvPr/>
        </p:nvSpPr>
        <p:spPr bwMode="auto">
          <a:xfrm>
            <a:off x="457200" y="33448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ar" altLang="en-US" sz="1100" b="0" i="0" u="none" strike="noStrike" cap="none" normalizeH="0" baseline="0">
                <a:ln>
                  <a:noFill/>
                </a:ln>
                <a:solidFill>
                  <a:srgbClr val="2C363A"/>
                </a:solidFill>
                <a:effectLst/>
                <a:latin typeface="Calibri" panose="020F0502020204030204" pitchFamily="34" charset="0"/>
                <a:cs typeface="Calibri" panose="020F050202020403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 name="Rectangle 5">
            <a:extLst>
              <a:ext uri="{FF2B5EF4-FFF2-40B4-BE49-F238E27FC236}">
                <a16:creationId xmlns:a16="http://schemas.microsoft.com/office/drawing/2014/main" id="{0128155A-0B7E-4E3F-B21B-4548230961C9}"/>
              </a:ext>
            </a:extLst>
          </p:cNvPr>
          <p:cNvSpPr/>
          <p:nvPr/>
        </p:nvSpPr>
        <p:spPr>
          <a:xfrm>
            <a:off x="2192055" y="6112026"/>
            <a:ext cx="1828800" cy="424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9373170"/>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6" ma:contentTypeDescription="Crea un document nou" ma:contentTypeScope="" ma:versionID="30e7e55cd5aad4baac1ee7b54ee079a8">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305f7cb2558837c1b9b87336b8cae858"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71D9355-9527-47E3-B4E9-2F49E5CC3EBB}"/>
</file>

<file path=customXml/itemProps2.xml><?xml version="1.0" encoding="utf-8"?>
<ds:datastoreItem xmlns:ds="http://schemas.openxmlformats.org/officeDocument/2006/customXml" ds:itemID="{E79632C6-71A8-4D38-BCDA-1FEAA4BA1A1F}">
  <ds:schemaRefs>
    <ds:schemaRef ds:uri="019ad8dd-0490-40d8-9346-bcbaec298f68"/>
    <ds:schemaRef ds:uri="7703844f-ab03-448f-aed1-f35d29f3bcba"/>
    <ds:schemaRef ds:uri="http://purl.org/dc/terms/"/>
    <ds:schemaRef ds:uri="http://schemas.microsoft.com/office/2006/metadata/properties"/>
    <ds:schemaRef ds:uri="http://www.w3.org/XML/1998/namespace"/>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s>
</ds:datastoreItem>
</file>

<file path=customXml/itemProps3.xml><?xml version="1.0" encoding="utf-8"?>
<ds:datastoreItem xmlns:ds="http://schemas.openxmlformats.org/officeDocument/2006/customXml" ds:itemID="{78F71B96-6708-422E-90D0-7D755C196D9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30177</TotalTime>
  <Words>977</Words>
  <Application>Microsoft Office PowerPoint</Application>
  <PresentationFormat>On-screen Show (4:3)</PresentationFormat>
  <Paragraphs>135</Paragraphs>
  <Slides>15</Slides>
  <Notes>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3" baseType="lpstr">
      <vt:lpstr>Arial</vt:lpstr>
      <vt:lpstr>Arial Narrow</vt:lpstr>
      <vt:lpstr>Calibri</vt:lpstr>
      <vt:lpstr>Cambria Math</vt:lpstr>
      <vt:lpstr>Courier New</vt:lpstr>
      <vt:lpstr>Times New Roman</vt:lpstr>
      <vt:lpstr>Larissa</vt:lpstr>
      <vt:lpstr>Bitmap Image</vt:lpstr>
      <vt:lpstr>PowerPoint Presentation</vt:lpstr>
      <vt:lpstr>ح.1. 2- تأثير الجزر الحرارية</vt:lpstr>
      <vt:lpstr>PowerPoint Presentation</vt:lpstr>
      <vt:lpstr>ح.1. 2- تأثير الجزر الحرارية</vt:lpstr>
      <vt:lpstr>PowerPoint Presentation</vt:lpstr>
      <vt:lpstr>PowerPoint Presentation</vt:lpstr>
      <vt:lpstr>ح.1. 2- تأثير الجزر الحرارية</vt:lpstr>
      <vt:lpstr>ح.1. 2- تأثير الجزر الحرارية</vt:lpstr>
      <vt:lpstr>ح.1. 2- تأثير الجزر الحرارية</vt:lpstr>
      <vt:lpstr>ح.1. 2- تأثير الجزر الحرارية</vt:lpstr>
      <vt:lpstr>ح.1. 2- تأثير الجزر الحرارية</vt:lpstr>
      <vt:lpstr>ح.1. 2- تأثير الجزر الحرارية</vt:lpstr>
      <vt:lpstr>ح.1. 2- تأثير الجزر الحرارية</vt:lpstr>
      <vt:lpstr>ح.1. 2- تأثير الجزر الحرارية</vt:lpstr>
      <vt:lpstr>ح.1. 2- تأثير الجزر الحرارية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Dell</cp:lastModifiedBy>
  <cp:revision>341</cp:revision>
  <dcterms:created xsi:type="dcterms:W3CDTF">2017-01-09T10:20:00Z</dcterms:created>
  <dcterms:modified xsi:type="dcterms:W3CDTF">2023-04-08T03:09:29Z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